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9" r:id="rId2"/>
    <p:sldMasterId id="2147483771" r:id="rId3"/>
    <p:sldMasterId id="2147483783" r:id="rId4"/>
    <p:sldMasterId id="2147483795" r:id="rId5"/>
    <p:sldMasterId id="2147483807" r:id="rId6"/>
    <p:sldMasterId id="2147483819" r:id="rId7"/>
    <p:sldMasterId id="2147483831" r:id="rId8"/>
    <p:sldMasterId id="2147483843" r:id="rId9"/>
    <p:sldMasterId id="2147483855" r:id="rId10"/>
  </p:sldMasterIdLst>
  <p:notesMasterIdLst>
    <p:notesMasterId r:id="rId25"/>
  </p:notesMasterIdLst>
  <p:sldIdLst>
    <p:sldId id="265" r:id="rId11"/>
    <p:sldId id="271" r:id="rId12"/>
    <p:sldId id="272" r:id="rId13"/>
    <p:sldId id="273" r:id="rId14"/>
    <p:sldId id="270" r:id="rId15"/>
    <p:sldId id="274" r:id="rId16"/>
    <p:sldId id="275" r:id="rId17"/>
    <p:sldId id="276" r:id="rId18"/>
    <p:sldId id="277" r:id="rId19"/>
    <p:sldId id="278" r:id="rId20"/>
    <p:sldId id="264" r:id="rId21"/>
    <p:sldId id="279" r:id="rId22"/>
    <p:sldId id="261" r:id="rId23"/>
    <p:sldId id="263"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660"/>
  </p:normalViewPr>
  <p:slideViewPr>
    <p:cSldViewPr snapToGrid="0">
      <p:cViewPr varScale="1">
        <p:scale>
          <a:sx n="107" d="100"/>
          <a:sy n="107" d="100"/>
        </p:scale>
        <p:origin x="138" y="222"/>
      </p:cViewPr>
      <p:guideLst>
        <p:guide/>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2B764AD-8B7B-42C1-95E3-3E737CBF5A08}" type="datetimeFigureOut">
              <a:rPr lang="en-NZ" smtClean="0"/>
              <a:t>2/05/2018</a:t>
            </a:fld>
            <a:endParaRPr lang="en-NZ"/>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BE95CBE-209B-4144-B7DB-9371CA34D130}" type="slidenum">
              <a:rPr lang="en-NZ" smtClean="0"/>
              <a:t>‹#›</a:t>
            </a:fld>
            <a:endParaRPr lang="en-NZ"/>
          </a:p>
        </p:txBody>
      </p:sp>
    </p:spTree>
    <p:extLst>
      <p:ext uri="{BB962C8B-B14F-4D97-AF65-F5344CB8AC3E}">
        <p14:creationId xmlns:p14="http://schemas.microsoft.com/office/powerpoint/2010/main" val="174794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E46EE21-0AD6-4C90-A22E-A9CBFD66A705}" type="slidenum">
              <a:rPr lang="en-NZ" smtClean="0">
                <a:solidFill>
                  <a:prstClr val="black"/>
                </a:solidFill>
              </a:rPr>
              <a:pPr/>
              <a:t>2</a:t>
            </a:fld>
            <a:endParaRPr lang="en-NZ" dirty="0">
              <a:solidFill>
                <a:prstClr val="black"/>
              </a:solidFill>
            </a:endParaRPr>
          </a:p>
        </p:txBody>
      </p:sp>
    </p:spTree>
    <p:extLst>
      <p:ext uri="{BB962C8B-B14F-4D97-AF65-F5344CB8AC3E}">
        <p14:creationId xmlns:p14="http://schemas.microsoft.com/office/powerpoint/2010/main" val="22421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E46EE21-0AD6-4C90-A22E-A9CBFD66A705}" type="slidenum">
              <a:rPr lang="en-NZ" smtClean="0">
                <a:solidFill>
                  <a:prstClr val="black"/>
                </a:solidFill>
              </a:rPr>
              <a:pPr/>
              <a:t>3</a:t>
            </a:fld>
            <a:endParaRPr lang="en-NZ" dirty="0">
              <a:solidFill>
                <a:prstClr val="black"/>
              </a:solidFill>
            </a:endParaRPr>
          </a:p>
        </p:txBody>
      </p:sp>
    </p:spTree>
    <p:extLst>
      <p:ext uri="{BB962C8B-B14F-4D97-AF65-F5344CB8AC3E}">
        <p14:creationId xmlns:p14="http://schemas.microsoft.com/office/powerpoint/2010/main" val="11044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E46EE21-0AD6-4C90-A22E-A9CBFD66A705}" type="slidenum">
              <a:rPr lang="en-NZ" smtClean="0">
                <a:solidFill>
                  <a:prstClr val="black"/>
                </a:solidFill>
              </a:rPr>
              <a:pPr/>
              <a:t>4</a:t>
            </a:fld>
            <a:endParaRPr lang="en-NZ" dirty="0">
              <a:solidFill>
                <a:prstClr val="black"/>
              </a:solidFill>
            </a:endParaRPr>
          </a:p>
        </p:txBody>
      </p:sp>
    </p:spTree>
    <p:extLst>
      <p:ext uri="{BB962C8B-B14F-4D97-AF65-F5344CB8AC3E}">
        <p14:creationId xmlns:p14="http://schemas.microsoft.com/office/powerpoint/2010/main" val="82399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777875" y="1200150"/>
            <a:ext cx="5759450" cy="3240088"/>
          </a:xfrm>
          <a:ln/>
        </p:spPr>
      </p:sp>
      <p:sp>
        <p:nvSpPr>
          <p:cNvPr id="25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192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buFont typeface="Arial" panose="020B0604020202020204" pitchFamily="34" charset="0"/>
              <a:buNone/>
            </a:pPr>
            <a:endParaRPr lang="en-NZ" sz="1100" dirty="0" smtClean="0"/>
          </a:p>
          <a:p>
            <a:endParaRPr lang="en-NZ" dirty="0"/>
          </a:p>
        </p:txBody>
      </p:sp>
    </p:spTree>
    <p:extLst>
      <p:ext uri="{BB962C8B-B14F-4D97-AF65-F5344CB8AC3E}">
        <p14:creationId xmlns:p14="http://schemas.microsoft.com/office/powerpoint/2010/main" val="218886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9525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123245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149133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63824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smtClean="0"/>
              <a:t>Click icon to add picture</a:t>
            </a:r>
            <a:endParaRPr lang="en-NZ" noProof="0" dirty="0"/>
          </a:p>
        </p:txBody>
      </p:sp>
      <p:sp>
        <p:nvSpPr>
          <p:cNvPr id="2" name="Title 1"/>
          <p:cNvSpPr>
            <a:spLocks noGrp="1"/>
          </p:cNvSpPr>
          <p:nvPr>
            <p:ph type="ctrTitle"/>
          </p:nvPr>
        </p:nvSpPr>
        <p:spPr bwMode="gray">
          <a:xfrm>
            <a:off x="503989" y="554944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p:nvGrpSpPr>
        <p:grpSpPr>
          <a:xfrm>
            <a:off x="503988" y="378000"/>
            <a:ext cx="216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42227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04951"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831417"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859828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5873746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6236998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0497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7862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76736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571313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69888"/>
            <a:ext cx="2813051" cy="53832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73051" y="369888"/>
            <a:ext cx="8235949" cy="538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1791058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450976"/>
            <a:ext cx="12192000" cy="54213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28674"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pPr lvl="0"/>
            <a:r>
              <a:rPr lang="en-US" noProof="0" smtClean="0"/>
              <a:t>Click to edit Master title style</a:t>
            </a:r>
            <a:endParaRPr lang="en-NZ" noProof="0" smtClean="0"/>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chemeClr val="bg1"/>
                </a:solidFill>
              </a:defRPr>
            </a:lvl1pPr>
          </a:lstStyle>
          <a:p>
            <a:pPr lvl="0"/>
            <a:r>
              <a:rPr lang="en-US" noProof="0" smtClean="0"/>
              <a:t>Click to edit Master subtitle style</a:t>
            </a:r>
            <a:endParaRPr lang="en-NZ" noProof="0" smtClean="0"/>
          </a:p>
        </p:txBody>
      </p:sp>
      <p:sp>
        <p:nvSpPr>
          <p:cNvPr id="28679" name="Line 7"/>
          <p:cNvSpPr>
            <a:spLocks noChangeShapeType="1"/>
          </p:cNvSpPr>
          <p:nvPr/>
        </p:nvSpPr>
        <p:spPr bwMode="auto">
          <a:xfrm>
            <a:off x="0" y="142240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28680" name="Picture 8" descr="IR logo teal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4" y="385764"/>
            <a:ext cx="307551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3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5"/>
            <a:ext cx="915236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251636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59221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04951"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831417"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9729249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8028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6083551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074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2477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5690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883716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69888"/>
            <a:ext cx="2813051" cy="53832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73051" y="369888"/>
            <a:ext cx="8235949" cy="538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30343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7200"/>
            <a:ext cx="9277349"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450976"/>
            <a:ext cx="12192000" cy="54213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28674"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pPr lvl="0"/>
            <a:r>
              <a:rPr lang="en-US" noProof="0" smtClean="0"/>
              <a:t>Click to edit Master title style</a:t>
            </a:r>
            <a:endParaRPr lang="en-NZ" noProof="0" smtClean="0"/>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chemeClr val="bg1"/>
                </a:solidFill>
              </a:defRPr>
            </a:lvl1pPr>
          </a:lstStyle>
          <a:p>
            <a:pPr lvl="0"/>
            <a:r>
              <a:rPr lang="en-US" noProof="0" smtClean="0"/>
              <a:t>Click to edit Master subtitle style</a:t>
            </a:r>
            <a:endParaRPr lang="en-NZ" noProof="0" smtClean="0"/>
          </a:p>
        </p:txBody>
      </p:sp>
      <p:sp>
        <p:nvSpPr>
          <p:cNvPr id="28679" name="Line 7"/>
          <p:cNvSpPr>
            <a:spLocks noChangeShapeType="1"/>
          </p:cNvSpPr>
          <p:nvPr/>
        </p:nvSpPr>
        <p:spPr bwMode="auto">
          <a:xfrm>
            <a:off x="0" y="142240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28680" name="Picture 8" descr="IR logo teal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4" y="385764"/>
            <a:ext cx="307551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166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6093666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56563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04951"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831417"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1683375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9735376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2047553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9159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71282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68767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831796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69888"/>
            <a:ext cx="2813051" cy="53832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73051" y="369888"/>
            <a:ext cx="8235949" cy="538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1541643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450976"/>
            <a:ext cx="12192000" cy="54213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28674"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pPr lvl="0"/>
            <a:r>
              <a:rPr lang="en-US" noProof="0" smtClean="0"/>
              <a:t>Click to edit Master title style</a:t>
            </a:r>
            <a:endParaRPr lang="en-NZ" noProof="0" smtClean="0"/>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chemeClr val="bg1"/>
                </a:solidFill>
              </a:defRPr>
            </a:lvl1pPr>
          </a:lstStyle>
          <a:p>
            <a:pPr lvl="0"/>
            <a:r>
              <a:rPr lang="en-US" noProof="0" smtClean="0"/>
              <a:t>Click to edit Master subtitle style</a:t>
            </a:r>
            <a:endParaRPr lang="en-NZ" noProof="0" smtClean="0"/>
          </a:p>
        </p:txBody>
      </p:sp>
      <p:sp>
        <p:nvSpPr>
          <p:cNvPr id="28679" name="Line 7"/>
          <p:cNvSpPr>
            <a:spLocks noChangeShapeType="1"/>
          </p:cNvSpPr>
          <p:nvPr/>
        </p:nvSpPr>
        <p:spPr bwMode="auto">
          <a:xfrm>
            <a:off x="0" y="142240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28680" name="Picture 8" descr="IR logo teal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4" y="385764"/>
            <a:ext cx="307551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70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5516485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30067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04951"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831417"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2328528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648934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7167835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411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36866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1387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926969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69888"/>
            <a:ext cx="2813051" cy="53832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73051" y="369888"/>
            <a:ext cx="8235949" cy="538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44827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5" name="Picture Placeholder 9"/>
          <p:cNvSpPr>
            <a:spLocks noGrp="1"/>
          </p:cNvSpPr>
          <p:nvPr>
            <p:ph type="pic" sz="quarter" idx="15"/>
          </p:nvPr>
        </p:nvSpPr>
        <p:spPr>
          <a:xfrm>
            <a:off x="5450351" y="1701801"/>
            <a:ext cx="6240000" cy="4679950"/>
          </a:xfrm>
        </p:spPr>
        <p:txBody>
          <a:bodyPr/>
          <a:lstStyle/>
          <a:p>
            <a:r>
              <a:rPr lang="en-US" noProof="0" smtClean="0"/>
              <a:t>Click icon to add picture</a:t>
            </a:r>
            <a:endParaRPr lang="en-NZ"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NZ"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NZ"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smtClean="0"/>
              <a:t>Click icon to add picture</a:t>
            </a:r>
            <a:endParaRPr lang="en-NZ" noProof="0" dirty="0"/>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NZ"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noProof="0" smtClean="0"/>
              <a:t>Click icon to add chart</a:t>
            </a:r>
            <a:endParaRPr lang="en-NZ" noProof="0"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smtClean="0"/>
              <a:t>Click icon to add chart</a:t>
            </a:r>
            <a:endParaRPr lang="en-NZ"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smtClean="0"/>
              <a:t>Click icon to add chart</a:t>
            </a:r>
            <a:endParaRPr lang="en-NZ"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smtClean="0"/>
              <a:t>Click icon to add chart</a:t>
            </a:r>
            <a:endParaRPr lang="en-NZ"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smtClean="0"/>
              <a:t>Click icon to add chart</a:t>
            </a:r>
            <a:endParaRPr lang="en-NZ"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noProof="0" smtClean="0"/>
              <a:t>Click icon to add chart</a:t>
            </a:r>
            <a:endParaRPr lang="en-NZ" noProof="0"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noProof="0" smtClean="0"/>
              <a:t>Click icon to add chart</a:t>
            </a:r>
            <a:endParaRPr lang="en-NZ"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NZ" noProof="0"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smtClean="0"/>
              <a:t>Click icon to add picture</a:t>
            </a:r>
            <a:endParaRPr lang="en-NZ"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smtClean="0"/>
              <a:t>Click icon to add picture</a:t>
            </a:r>
            <a:endParaRPr lang="en-NZ"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smtClean="0"/>
              <a:t>Click icon to add picture</a:t>
            </a:r>
            <a:endParaRPr lang="en-NZ"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smtClean="0"/>
              <a:t>Click icon to add picture</a:t>
            </a:r>
            <a:endParaRPr lang="en-NZ"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p:nvGrpSpPr>
        <p:grpSpPr>
          <a:xfrm>
            <a:off x="503988" y="378000"/>
            <a:ext cx="216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NZ"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smtClean="0"/>
              <a:t>Click icon to add picture</a:t>
            </a:r>
            <a:endParaRPr lang="en-NZ"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smtClean="0"/>
              <a:t>Click icon to add picture</a:t>
            </a:r>
            <a:endParaRPr lang="en-NZ"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smtClean="0"/>
              <a:t>Click icon to add picture</a:t>
            </a:r>
            <a:endParaRPr lang="en-NZ"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smtClean="0"/>
              <a:t>Click icon to add picture</a:t>
            </a:r>
            <a:endParaRPr lang="en-NZ"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NZ"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smtClean="0"/>
              <a:t>Click icon to add picture</a:t>
            </a:r>
            <a:endParaRPr lang="en-NZ"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smtClean="0"/>
              <a:t>Click icon to add picture</a:t>
            </a:r>
            <a:endParaRPr lang="en-NZ"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smtClean="0"/>
              <a:t>Click icon to add picture</a:t>
            </a:r>
            <a:endParaRPr lang="en-NZ"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NZ"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2" name="Title 1"/>
          <p:cNvSpPr>
            <a:spLocks noGrp="1"/>
          </p:cNvSpPr>
          <p:nvPr>
            <p:ph type="title"/>
          </p:nvPr>
        </p:nvSpPr>
        <p:spPr>
          <a:xfrm>
            <a:off x="501651" y="317501"/>
            <a:ext cx="11188700" cy="697888"/>
          </a:xfrm>
        </p:spPr>
        <p:txBody>
          <a:bodyPr/>
          <a:lstStyle/>
          <a:p>
            <a:r>
              <a:rPr lang="en-US" noProof="0" smtClean="0"/>
              <a:t>Click to edit Master title style</a:t>
            </a:r>
            <a:endParaRPr lang="en-NZ"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NZ"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smtClean="0"/>
              <a:t>Click to edit Master title style</a:t>
            </a:r>
            <a:endParaRPr lang="en-NZ"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0" y="317501"/>
            <a:ext cx="11188701" cy="789405"/>
          </a:xfrm>
        </p:spPr>
        <p:txBody>
          <a:bodyPr/>
          <a:lstStyle>
            <a:lvl1pPr>
              <a:defRPr>
                <a:solidFill>
                  <a:schemeClr val="bg1"/>
                </a:solidFill>
              </a:defRPr>
            </a:lvl1pPr>
          </a:lstStyle>
          <a:p>
            <a:r>
              <a:rPr lang="en-US" noProof="0" smtClean="0"/>
              <a:t>Click to edit Master title style</a:t>
            </a:r>
            <a:endParaRPr lang="en-NZ"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5" name="Text Placeholder 8"/>
          <p:cNvSpPr>
            <a:spLocks noGrp="1"/>
          </p:cNvSpPr>
          <p:nvPr>
            <p:ph type="body" sz="quarter" idx="18"/>
          </p:nvPr>
        </p:nvSpPr>
        <p:spPr>
          <a:xfrm>
            <a:off x="9100752"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6" name="Text Placeholder 8"/>
          <p:cNvSpPr>
            <a:spLocks noGrp="1"/>
          </p:cNvSpPr>
          <p:nvPr>
            <p:ph type="body" sz="quarter" idx="19"/>
          </p:nvPr>
        </p:nvSpPr>
        <p:spPr>
          <a:xfrm>
            <a:off x="3369584"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7" name="Text Placeholder 8"/>
          <p:cNvSpPr>
            <a:spLocks noGrp="1"/>
          </p:cNvSpPr>
          <p:nvPr>
            <p:ph type="body" sz="quarter" idx="20"/>
          </p:nvPr>
        </p:nvSpPr>
        <p:spPr>
          <a:xfrm>
            <a:off x="6235168"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Text Placeholder 8"/>
          <p:cNvSpPr>
            <a:spLocks noGrp="1"/>
          </p:cNvSpPr>
          <p:nvPr>
            <p:ph type="body" sz="quarter" idx="13" hasCustomPrompt="1"/>
          </p:nvPr>
        </p:nvSpPr>
        <p:spPr>
          <a:xfrm>
            <a:off x="501650" y="687695"/>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NZ" noProof="0" dirty="0" smtClean="0"/>
              <a:t>Click to add subtitle</a:t>
            </a:r>
            <a:endParaRPr lang="en-NZ" noProof="0" dirty="0"/>
          </a:p>
        </p:txBody>
      </p:sp>
      <p:sp>
        <p:nvSpPr>
          <p:cNvPr id="13" name="TextBox 12"/>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4" name="TextBox 13"/>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5" name="TextBox 14"/>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NZ"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noProof="0" smtClean="0"/>
              <a:t>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NZ" sz="900" noProof="0" dirty="0" smtClean="0"/>
              <a:t>Insert sponsorship mark here</a:t>
            </a:r>
            <a:endParaRPr lang="en-NZ" noProof="0"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noProof="0" smtClean="0"/>
              <a:t>Edit Master text styles</a:t>
            </a:r>
          </a:p>
        </p:txBody>
      </p:sp>
      <p:grpSp>
        <p:nvGrpSpPr>
          <p:cNvPr id="9" name="Group 8"/>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800" noProof="0" dirty="0">
                <a:solidFill>
                  <a:schemeClr val="bg1"/>
                </a:solidFill>
              </a:endParaRPr>
            </a:p>
          </p:txBody>
        </p:sp>
      </p:grpSp>
    </p:spTree>
    <p:extLst>
      <p:ext uri="{BB962C8B-B14F-4D97-AF65-F5344CB8AC3E}">
        <p14:creationId xmlns:p14="http://schemas.microsoft.com/office/powerpoint/2010/main" val="28552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9B8232E-0BC5-4AB3-B878-93184755DFC1}" type="datetime1">
              <a:rPr lang="en-NZ" smtClean="0"/>
              <a:t>2/05/2018</a:t>
            </a:fld>
            <a:endParaRPr lang="en-NZ"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54551DF-0A39-4E6C-90E7-C236C2302FF1}" type="slidenum">
              <a:rPr lang="en-NZ" smtClean="0"/>
              <a:t>‹#›</a:t>
            </a:fld>
            <a:endParaRPr lang="en-NZ" dirty="0"/>
          </a:p>
        </p:txBody>
      </p:sp>
    </p:spTree>
    <p:extLst>
      <p:ext uri="{BB962C8B-B14F-4D97-AF65-F5344CB8AC3E}">
        <p14:creationId xmlns:p14="http://schemas.microsoft.com/office/powerpoint/2010/main" val="3151555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450976"/>
            <a:ext cx="12192000" cy="54213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28674"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pPr lvl="0"/>
            <a:r>
              <a:rPr lang="en-US" noProof="0" smtClean="0"/>
              <a:t>Click to edit Master title style</a:t>
            </a:r>
            <a:endParaRPr lang="en-NZ" noProof="0" smtClean="0"/>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chemeClr val="bg1"/>
                </a:solidFill>
              </a:defRPr>
            </a:lvl1pPr>
          </a:lstStyle>
          <a:p>
            <a:pPr lvl="0"/>
            <a:r>
              <a:rPr lang="en-US" noProof="0" smtClean="0"/>
              <a:t>Click to edit Master subtitle style</a:t>
            </a:r>
            <a:endParaRPr lang="en-NZ" noProof="0" smtClean="0"/>
          </a:p>
        </p:txBody>
      </p:sp>
      <p:sp>
        <p:nvSpPr>
          <p:cNvPr id="28679" name="Line 7"/>
          <p:cNvSpPr>
            <a:spLocks noChangeShapeType="1"/>
          </p:cNvSpPr>
          <p:nvPr/>
        </p:nvSpPr>
        <p:spPr bwMode="auto">
          <a:xfrm>
            <a:off x="0" y="142240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28680" name="Picture 8" descr="IR logo teal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4" y="385764"/>
            <a:ext cx="307551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11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204301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8629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04951"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831417"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75408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88256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1635734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63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5" name="TextBox 4"/>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7" name="TextBox 6"/>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8" name="TextBox 7"/>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1246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7114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5449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69888"/>
            <a:ext cx="2813051" cy="53832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73051" y="369888"/>
            <a:ext cx="8235949" cy="538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160634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9B8232E-0BC5-4AB3-B878-93184755DFC1}"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542041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6B203A8-3C56-4DE6-B1C3-DFD8B4A5F7D4}"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80633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B3BAE-6182-4399-91C8-B639F4B5A99A}"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032414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5647706-5416-4EBE-8811-B38A94BFBF5A}"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896509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B4B71F8-B111-429B-A54A-65BF02DA05D3}" type="datetime1">
              <a:rPr lang="en-NZ" smtClean="0">
                <a:solidFill>
                  <a:prstClr val="black">
                    <a:tint val="75000"/>
                  </a:prstClr>
                </a:solidFill>
              </a:rPr>
              <a:pPr/>
              <a:t>2/05/2018</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642685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B3D9F5F-352D-4826-89D4-5EFF7B1B0D5F}" type="datetime1">
              <a:rPr lang="en-NZ" smtClean="0">
                <a:solidFill>
                  <a:prstClr val="black">
                    <a:tint val="75000"/>
                  </a:prstClr>
                </a:solidFill>
              </a:rPr>
              <a:pPr/>
              <a:t>2/05/2018</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50341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501651"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3" name="TextBox 12"/>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4" name="TextBox 13"/>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5" name="TextBox 14"/>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2DED-3182-4D5A-B97E-4EB484FAB462}" type="datetime1">
              <a:rPr lang="en-NZ" smtClean="0">
                <a:solidFill>
                  <a:prstClr val="black">
                    <a:tint val="75000"/>
                  </a:prstClr>
                </a:solidFill>
              </a:rPr>
              <a:pPr/>
              <a:t>2/05/2018</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5557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ADCE-D066-45B5-876D-02AF68FD9306}"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771608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52947-3146-4CC8-BCF6-574E3F48F61A}"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789096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EB36F75-2BF6-4AE0-A215-A2039C0B61F9}"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143477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1F3D184-C168-4A8E-859F-3B00BC1652B3}"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753958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9B8232E-0BC5-4AB3-B878-93184755DFC1}"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652729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6B203A8-3C56-4DE6-B1C3-DFD8B4A5F7D4}"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4144715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B3BAE-6182-4399-91C8-B639F4B5A99A}"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542293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5647706-5416-4EBE-8811-B38A94BFBF5A}"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707387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B4B71F8-B111-429B-A54A-65BF02DA05D3}" type="datetime1">
              <a:rPr lang="en-NZ" smtClean="0">
                <a:solidFill>
                  <a:prstClr val="black">
                    <a:tint val="75000"/>
                  </a:prstClr>
                </a:solidFill>
              </a:rPr>
              <a:pPr/>
              <a:t>2/05/2018</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10099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B3D9F5F-352D-4826-89D4-5EFF7B1B0D5F}" type="datetime1">
              <a:rPr lang="en-NZ" smtClean="0">
                <a:solidFill>
                  <a:prstClr val="black">
                    <a:tint val="75000"/>
                  </a:prstClr>
                </a:solidFill>
              </a:rPr>
              <a:pPr/>
              <a:t>2/05/2018</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092922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2DED-3182-4D5A-B97E-4EB484FAB462}" type="datetime1">
              <a:rPr lang="en-NZ" smtClean="0">
                <a:solidFill>
                  <a:prstClr val="black">
                    <a:tint val="75000"/>
                  </a:prstClr>
                </a:solidFill>
              </a:rPr>
              <a:pPr/>
              <a:t>2/05/2018</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811174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ADCE-D066-45B5-876D-02AF68FD9306}"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143014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52947-3146-4CC8-BCF6-574E3F48F61A}"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95026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EB36F75-2BF6-4AE0-A215-A2039C0B61F9}"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848468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1F3D184-C168-4A8E-859F-3B00BC1652B3}"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461360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9B8232E-0BC5-4AB3-B878-93184755DFC1}"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0028484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6B203A8-3C56-4DE6-B1C3-DFD8B4A5F7D4}"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56919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B3BAE-6182-4399-91C8-B639F4B5A99A}"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426539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5647706-5416-4EBE-8811-B38A94BFBF5A}"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72795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B4B71F8-B111-429B-A54A-65BF02DA05D3}" type="datetime1">
              <a:rPr lang="en-NZ" smtClean="0">
                <a:solidFill>
                  <a:prstClr val="black">
                    <a:tint val="75000"/>
                  </a:prstClr>
                </a:solidFill>
              </a:rPr>
              <a:pPr/>
              <a:t>2/05/2018</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7455999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B3D9F5F-352D-4826-89D4-5EFF7B1B0D5F}" type="datetime1">
              <a:rPr lang="en-NZ" smtClean="0">
                <a:solidFill>
                  <a:prstClr val="black">
                    <a:tint val="75000"/>
                  </a:prstClr>
                </a:solidFill>
              </a:rPr>
              <a:pPr/>
              <a:t>2/05/2018</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593858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2DED-3182-4D5A-B97E-4EB484FAB462}" type="datetime1">
              <a:rPr lang="en-NZ" smtClean="0">
                <a:solidFill>
                  <a:prstClr val="black">
                    <a:tint val="75000"/>
                  </a:prstClr>
                </a:solidFill>
              </a:rPr>
              <a:pPr/>
              <a:t>2/05/2018</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244239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ADCE-D066-45B5-876D-02AF68FD9306}"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7010352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52947-3146-4CC8-BCF6-574E3F48F61A}" type="datetime1">
              <a:rPr lang="en-NZ" smtClean="0">
                <a:solidFill>
                  <a:prstClr val="black">
                    <a:tint val="75000"/>
                  </a:prstClr>
                </a:solidFill>
              </a:rPr>
              <a:pPr/>
              <a:t>2/05/2018</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7717924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EB36F75-2BF6-4AE0-A215-A2039C0B61F9}"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8579568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1F3D184-C168-4A8E-859F-3B00BC1652B3}"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607757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450976"/>
            <a:ext cx="12192000" cy="54213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28674"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pPr lvl="0"/>
            <a:r>
              <a:rPr lang="en-US" noProof="0" smtClean="0"/>
              <a:t>Click to edit Master title style</a:t>
            </a:r>
            <a:endParaRPr lang="en-NZ" noProof="0" smtClean="0"/>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chemeClr val="bg1"/>
                </a:solidFill>
              </a:defRPr>
            </a:lvl1pPr>
          </a:lstStyle>
          <a:p>
            <a:pPr lvl="0"/>
            <a:r>
              <a:rPr lang="en-US" noProof="0" smtClean="0"/>
              <a:t>Click to edit Master subtitle style</a:t>
            </a:r>
            <a:endParaRPr lang="en-NZ" noProof="0" smtClean="0"/>
          </a:p>
        </p:txBody>
      </p:sp>
      <p:sp>
        <p:nvSpPr>
          <p:cNvPr id="28679" name="Line 7"/>
          <p:cNvSpPr>
            <a:spLocks noChangeShapeType="1"/>
          </p:cNvSpPr>
          <p:nvPr/>
        </p:nvSpPr>
        <p:spPr bwMode="auto">
          <a:xfrm>
            <a:off x="0" y="142240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28680" name="Picture 8" descr="IR logo teal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4" y="385764"/>
            <a:ext cx="307551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190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551092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286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04951"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831417" y="1438276"/>
            <a:ext cx="4123267"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836554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921311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7276093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6844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7640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96378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594673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69888"/>
            <a:ext cx="2813051" cy="53832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73051" y="369888"/>
            <a:ext cx="8235949" cy="5383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9431424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450976"/>
            <a:ext cx="12192000" cy="54213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28674" name="Rectangle 2"/>
          <p:cNvSpPr>
            <a:spLocks noGrp="1" noChangeArrowheads="1"/>
          </p:cNvSpPr>
          <p:nvPr>
            <p:ph type="ctrTitle"/>
          </p:nvPr>
        </p:nvSpPr>
        <p:spPr>
          <a:xfrm>
            <a:off x="914400" y="2130426"/>
            <a:ext cx="10363200" cy="1470025"/>
          </a:xfrm>
        </p:spPr>
        <p:txBody>
          <a:bodyPr/>
          <a:lstStyle>
            <a:lvl1pPr>
              <a:defRPr>
                <a:solidFill>
                  <a:schemeClr val="bg1"/>
                </a:solidFill>
              </a:defRPr>
            </a:lvl1pPr>
          </a:lstStyle>
          <a:p>
            <a:pPr lvl="0"/>
            <a:r>
              <a:rPr lang="en-US" noProof="0" smtClean="0"/>
              <a:t>Click to edit Master title style</a:t>
            </a:r>
            <a:endParaRPr lang="en-NZ" noProof="0" smtClean="0"/>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chemeClr val="bg1"/>
                </a:solidFill>
              </a:defRPr>
            </a:lvl1pPr>
          </a:lstStyle>
          <a:p>
            <a:pPr lvl="0"/>
            <a:r>
              <a:rPr lang="en-US" noProof="0" smtClean="0"/>
              <a:t>Click to edit Master subtitle style</a:t>
            </a:r>
            <a:endParaRPr lang="en-NZ" noProof="0" smtClean="0"/>
          </a:p>
        </p:txBody>
      </p:sp>
      <p:sp>
        <p:nvSpPr>
          <p:cNvPr id="28679" name="Line 7"/>
          <p:cNvSpPr>
            <a:spLocks noChangeShapeType="1"/>
          </p:cNvSpPr>
          <p:nvPr/>
        </p:nvSpPr>
        <p:spPr bwMode="auto">
          <a:xfrm>
            <a:off x="0" y="142240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28680" name="Picture 8" descr="IR logo teal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4" y="385764"/>
            <a:ext cx="307551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06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2464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3.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0.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3.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6.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3.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7.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3.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8.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3.pn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9.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1668918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4"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NZ" noProof="0" dirty="0"/>
          </a:p>
        </p:txBody>
      </p:sp>
      <p:sp>
        <p:nvSpPr>
          <p:cNvPr id="15" name="TextBox 14"/>
          <p:cNvSpPr txBox="1"/>
          <p:nvPr/>
        </p:nvSpPr>
        <p:spPr>
          <a:xfrm>
            <a:off x="6335184"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tx1"/>
                </a:solidFill>
              </a:rPr>
              <a:t>Tax Issues</a:t>
            </a:r>
            <a:endParaRPr lang="en-NZ" sz="650" noProof="0" dirty="0">
              <a:solidFill>
                <a:schemeClr val="tx1"/>
              </a:solidFill>
            </a:endParaRPr>
          </a:p>
        </p:txBody>
      </p:sp>
      <p:sp>
        <p:nvSpPr>
          <p:cNvPr id="18" name="TextBox 17"/>
          <p:cNvSpPr txBox="1"/>
          <p:nvPr/>
        </p:nvSpPr>
        <p:spPr>
          <a:xfrm>
            <a:off x="501649" y="6477001"/>
            <a:ext cx="5355168" cy="100027"/>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tx1"/>
                </a:solidFill>
              </a:rPr>
              <a:t>Professional Perspectives</a:t>
            </a:r>
            <a:r>
              <a:rPr lang="en-NZ" sz="650" baseline="0" noProof="0" dirty="0" smtClean="0">
                <a:solidFill>
                  <a:schemeClr val="tx1"/>
                </a:solidFill>
              </a:rPr>
              <a:t> on Charities Law and Regulation in New Zealand Conference</a:t>
            </a:r>
            <a:endParaRPr lang="en-NZ" sz="650" noProof="0" dirty="0">
              <a:solidFill>
                <a:schemeClr val="tx1"/>
              </a:solidFill>
            </a:endParaRP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3" name="TextBox 2"/>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tx1"/>
                </a:solidFill>
              </a:rPr>
              <a:pPr marL="0" indent="0" algn="r">
                <a:spcBef>
                  <a:spcPts val="600"/>
                </a:spcBef>
                <a:buSzPct val="100000"/>
                <a:buFont typeface="Arial"/>
                <a:buNone/>
              </a:pPr>
              <a:t>‹#›</a:t>
            </a:fld>
            <a:endParaRPr lang="en-NZ"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 id="2147483757" r:id="rId42"/>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2" userDrawn="1">
          <p15:clr>
            <a:srgbClr val="F26B43"/>
          </p15:clr>
        </p15:guide>
        <p15:guide id="2" orient="horz" pos="2160" userDrawn="1">
          <p15:clr>
            <a:srgbClr val="F26B43"/>
          </p15:clr>
        </p15:guide>
        <p15:guide id="3" orient="horz" pos="4020" userDrawn="1">
          <p15:clr>
            <a:srgbClr val="F26B43"/>
          </p15:clr>
        </p15:guide>
        <p15:guide id="4" pos="316" userDrawn="1">
          <p15:clr>
            <a:srgbClr val="F26B43"/>
          </p15:clr>
        </p15:guide>
        <p15:guide id="5" pos="7364"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4961" userDrawn="1">
          <p15:clr>
            <a:srgbClr val="F26B43"/>
          </p15:clr>
        </p15:guide>
        <p15:guide id="11" orient="horz" pos="236" userDrawn="1">
          <p15:clr>
            <a:srgbClr val="F26B43"/>
          </p15:clr>
        </p15:guide>
        <p15:guide id="12" pos="1363" userDrawn="1">
          <p15:clr>
            <a:srgbClr val="F26B43"/>
          </p15:clr>
        </p15:guide>
        <p15:guide id="13" pos="1516" userDrawn="1">
          <p15:clr>
            <a:srgbClr val="F26B43"/>
          </p15:clr>
        </p15:guide>
        <p15:guide id="14" pos="2560" userDrawn="1">
          <p15:clr>
            <a:srgbClr val="F26B43"/>
          </p15:clr>
        </p15:guide>
        <p15:guide id="15" pos="2711" userDrawn="1">
          <p15:clr>
            <a:srgbClr val="F26B43"/>
          </p15:clr>
        </p15:guide>
        <p15:guide id="16" pos="6160" userDrawn="1">
          <p15:clr>
            <a:srgbClr val="F26B43"/>
          </p15:clr>
        </p15:guide>
        <p15:guide id="17" pos="3764" userDrawn="1">
          <p15:clr>
            <a:srgbClr val="F26B43"/>
          </p15:clr>
        </p15:guide>
        <p15:guide id="18" pos="3916" userDrawn="1">
          <p15:clr>
            <a:srgbClr val="F26B43"/>
          </p15:clr>
        </p15:guide>
        <p15:guide id="19" pos="3840" userDrawn="1">
          <p15:clr>
            <a:srgbClr val="F26B43"/>
          </p15:clr>
        </p15:guide>
        <p15:guide id="20" pos="6312"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3051" y="369888"/>
            <a:ext cx="1125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NZ" smtClean="0"/>
          </a:p>
        </p:txBody>
      </p:sp>
      <p:sp>
        <p:nvSpPr>
          <p:cNvPr id="1028" name="Rectangle 4"/>
          <p:cNvSpPr>
            <a:spLocks noGrp="1" noChangeArrowheads="1"/>
          </p:cNvSpPr>
          <p:nvPr>
            <p:ph type="body" idx="1"/>
          </p:nvPr>
        </p:nvSpPr>
        <p:spPr bwMode="auto">
          <a:xfrm>
            <a:off x="1504951" y="1438276"/>
            <a:ext cx="8449733"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31" name="Rectangle 7"/>
          <p:cNvSpPr>
            <a:spLocks noChangeArrowheads="1"/>
          </p:cNvSpPr>
          <p:nvPr/>
        </p:nvSpPr>
        <p:spPr bwMode="auto">
          <a:xfrm>
            <a:off x="0" y="6226176"/>
            <a:ext cx="12192000" cy="6461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1032" name="Picture 8" descr="IR logo revers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1" y="6332538"/>
            <a:ext cx="2146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15"/>
          <p:cNvSpPr>
            <a:spLocks noChangeShapeType="1"/>
          </p:cNvSpPr>
          <p:nvPr/>
        </p:nvSpPr>
        <p:spPr bwMode="auto">
          <a:xfrm>
            <a:off x="0" y="615315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31744" name="Text Box 1024"/>
          <p:cNvSpPr txBox="1">
            <a:spLocks noChangeArrowheads="1"/>
          </p:cNvSpPr>
          <p:nvPr/>
        </p:nvSpPr>
        <p:spPr bwMode="auto">
          <a:xfrm>
            <a:off x="8140701" y="6202363"/>
            <a:ext cx="40513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b="1" dirty="0">
                <a:solidFill>
                  <a:srgbClr val="FFFFFF"/>
                </a:solidFill>
              </a:rPr>
              <a:t>Policy </a:t>
            </a:r>
            <a:r>
              <a:rPr lang="en-GB" sz="1200" b="1" dirty="0" smtClean="0">
                <a:solidFill>
                  <a:srgbClr val="FFFFFF"/>
                </a:solidFill>
              </a:rPr>
              <a:t>and Strategy</a:t>
            </a:r>
            <a:endParaRPr lang="en-GB" sz="1200" b="1" dirty="0">
              <a:solidFill>
                <a:srgbClr val="FFFFFF"/>
              </a:solidFill>
            </a:endParaRPr>
          </a:p>
          <a:p>
            <a:pPr algn="r" eaLnBrk="0" fontAlgn="base" hangingPunct="0">
              <a:spcBef>
                <a:spcPct val="0"/>
              </a:spcBef>
              <a:spcAft>
                <a:spcPct val="0"/>
              </a:spcAft>
            </a:pPr>
            <a:r>
              <a:rPr lang="fi-FI" sz="1000" dirty="0" smtClean="0">
                <a:solidFill>
                  <a:srgbClr val="FFFFFF"/>
                </a:solidFill>
              </a:rPr>
              <a:t>Te Wāhanga o te Rautaki me te Kaupapa</a:t>
            </a:r>
            <a:endParaRPr lang="en-NZ" sz="1000" dirty="0" smtClean="0">
              <a:solidFill>
                <a:srgbClr val="FFFFFF"/>
              </a:solidFill>
            </a:endParaRPr>
          </a:p>
          <a:p>
            <a:pPr algn="r" eaLnBrk="0" fontAlgn="base" hangingPunct="0">
              <a:spcBef>
                <a:spcPct val="0"/>
              </a:spcBef>
              <a:spcAft>
                <a:spcPct val="0"/>
              </a:spcAft>
            </a:pPr>
            <a:r>
              <a:rPr lang="en-NZ" sz="1000" dirty="0" smtClean="0">
                <a:solidFill>
                  <a:srgbClr val="FFFFFF"/>
                </a:solidFill>
              </a:rPr>
              <a:t>taxpolicy.ird.govt.nz</a:t>
            </a:r>
            <a:endParaRPr lang="en-NZ" sz="1000" dirty="0">
              <a:solidFill>
                <a:srgbClr val="FFFFFF"/>
              </a:solidFill>
            </a:endParaRPr>
          </a:p>
          <a:p>
            <a:pPr algn="r" eaLnBrk="0" fontAlgn="base" hangingPunct="0">
              <a:spcBef>
                <a:spcPct val="50000"/>
              </a:spcBef>
              <a:spcAft>
                <a:spcPct val="0"/>
              </a:spcAft>
            </a:pPr>
            <a:endParaRPr lang="en-NZ" sz="1000" dirty="0">
              <a:solidFill>
                <a:srgbClr val="FFFFFF"/>
              </a:solidFill>
            </a:endParaRPr>
          </a:p>
        </p:txBody>
      </p:sp>
    </p:spTree>
    <p:extLst>
      <p:ext uri="{BB962C8B-B14F-4D97-AF65-F5344CB8AC3E}">
        <p14:creationId xmlns:p14="http://schemas.microsoft.com/office/powerpoint/2010/main" val="384820543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sldNum="0" hdr="0" ftr="0"/>
  <p:txStyles>
    <p:titleStyle>
      <a:lvl1pPr algn="ctr" rtl="0" eaLnBrk="1" fontAlgn="base" hangingPunct="1">
        <a:spcBef>
          <a:spcPct val="0"/>
        </a:spcBef>
        <a:spcAft>
          <a:spcPct val="0"/>
        </a:spcAft>
        <a:defRPr sz="3500">
          <a:solidFill>
            <a:schemeClr val="tx1"/>
          </a:solidFill>
          <a:latin typeface="+mj-lt"/>
          <a:ea typeface="+mj-ea"/>
          <a:cs typeface="+mj-cs"/>
        </a:defRPr>
      </a:lvl1pPr>
      <a:lvl2pPr algn="ctr" rtl="0" eaLnBrk="1" fontAlgn="base" hangingPunct="1">
        <a:spcBef>
          <a:spcPct val="0"/>
        </a:spcBef>
        <a:spcAft>
          <a:spcPct val="0"/>
        </a:spcAft>
        <a:defRPr sz="3500">
          <a:solidFill>
            <a:schemeClr val="tx1"/>
          </a:solidFill>
          <a:latin typeface="Verdana" pitchFamily="34" charset="0"/>
        </a:defRPr>
      </a:lvl2pPr>
      <a:lvl3pPr algn="ctr" rtl="0" eaLnBrk="1" fontAlgn="base" hangingPunct="1">
        <a:spcBef>
          <a:spcPct val="0"/>
        </a:spcBef>
        <a:spcAft>
          <a:spcPct val="0"/>
        </a:spcAft>
        <a:defRPr sz="3500">
          <a:solidFill>
            <a:schemeClr val="tx1"/>
          </a:solidFill>
          <a:latin typeface="Verdana" pitchFamily="34" charset="0"/>
        </a:defRPr>
      </a:lvl3pPr>
      <a:lvl4pPr algn="ctr" rtl="0" eaLnBrk="1" fontAlgn="base" hangingPunct="1">
        <a:spcBef>
          <a:spcPct val="0"/>
        </a:spcBef>
        <a:spcAft>
          <a:spcPct val="0"/>
        </a:spcAft>
        <a:defRPr sz="3500">
          <a:solidFill>
            <a:schemeClr val="tx1"/>
          </a:solidFill>
          <a:latin typeface="Verdana" pitchFamily="34" charset="0"/>
        </a:defRPr>
      </a:lvl4pPr>
      <a:lvl5pPr algn="ctr" rtl="0" eaLnBrk="1" fontAlgn="base" hangingPunct="1">
        <a:spcBef>
          <a:spcPct val="0"/>
        </a:spcBef>
        <a:spcAft>
          <a:spcPct val="0"/>
        </a:spcAft>
        <a:defRPr sz="3500">
          <a:solidFill>
            <a:schemeClr val="tx1"/>
          </a:solidFill>
          <a:latin typeface="Verdana" pitchFamily="34" charset="0"/>
        </a:defRPr>
      </a:lvl5pPr>
      <a:lvl6pPr marL="457200" algn="ctr" rtl="0" eaLnBrk="1" fontAlgn="base" hangingPunct="1">
        <a:spcBef>
          <a:spcPct val="0"/>
        </a:spcBef>
        <a:spcAft>
          <a:spcPct val="0"/>
        </a:spcAft>
        <a:defRPr sz="3500">
          <a:solidFill>
            <a:schemeClr val="tx1"/>
          </a:solidFill>
          <a:latin typeface="Verdana" pitchFamily="34" charset="0"/>
        </a:defRPr>
      </a:lvl6pPr>
      <a:lvl7pPr marL="914400" algn="ctr" rtl="0" eaLnBrk="1" fontAlgn="base" hangingPunct="1">
        <a:spcBef>
          <a:spcPct val="0"/>
        </a:spcBef>
        <a:spcAft>
          <a:spcPct val="0"/>
        </a:spcAft>
        <a:defRPr sz="3500">
          <a:solidFill>
            <a:schemeClr val="tx1"/>
          </a:solidFill>
          <a:latin typeface="Verdana" pitchFamily="34" charset="0"/>
        </a:defRPr>
      </a:lvl7pPr>
      <a:lvl8pPr marL="1371600" algn="ctr" rtl="0" eaLnBrk="1" fontAlgn="base" hangingPunct="1">
        <a:spcBef>
          <a:spcPct val="0"/>
        </a:spcBef>
        <a:spcAft>
          <a:spcPct val="0"/>
        </a:spcAft>
        <a:defRPr sz="3500">
          <a:solidFill>
            <a:schemeClr val="tx1"/>
          </a:solidFill>
          <a:latin typeface="Verdana" pitchFamily="34" charset="0"/>
        </a:defRPr>
      </a:lvl8pPr>
      <a:lvl9pPr marL="1828800" algn="ctr" rtl="0" eaLnBrk="1" fontAlgn="base" hangingPunct="1">
        <a:spcBef>
          <a:spcPct val="0"/>
        </a:spcBef>
        <a:spcAft>
          <a:spcPct val="0"/>
        </a:spcAft>
        <a:defRPr sz="3500">
          <a:solidFill>
            <a:schemeClr val="tx1"/>
          </a:solidFill>
          <a:latin typeface="Verdana" pitchFamily="34" charset="0"/>
        </a:defRPr>
      </a:lvl9pPr>
    </p:titleStyle>
    <p:body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3051" y="369888"/>
            <a:ext cx="1125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NZ" smtClean="0"/>
          </a:p>
        </p:txBody>
      </p:sp>
      <p:sp>
        <p:nvSpPr>
          <p:cNvPr id="1028" name="Rectangle 4"/>
          <p:cNvSpPr>
            <a:spLocks noGrp="1" noChangeArrowheads="1"/>
          </p:cNvSpPr>
          <p:nvPr>
            <p:ph type="body" idx="1"/>
          </p:nvPr>
        </p:nvSpPr>
        <p:spPr bwMode="auto">
          <a:xfrm>
            <a:off x="1504951" y="1438276"/>
            <a:ext cx="8449733"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31" name="Rectangle 7"/>
          <p:cNvSpPr>
            <a:spLocks noChangeArrowheads="1"/>
          </p:cNvSpPr>
          <p:nvPr/>
        </p:nvSpPr>
        <p:spPr bwMode="auto">
          <a:xfrm>
            <a:off x="0" y="6226176"/>
            <a:ext cx="12192000" cy="6461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1032" name="Picture 8" descr="IR logo revers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1" y="6332538"/>
            <a:ext cx="2146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15"/>
          <p:cNvSpPr>
            <a:spLocks noChangeShapeType="1"/>
          </p:cNvSpPr>
          <p:nvPr/>
        </p:nvSpPr>
        <p:spPr bwMode="auto">
          <a:xfrm>
            <a:off x="0" y="615315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31744" name="Text Box 1024"/>
          <p:cNvSpPr txBox="1">
            <a:spLocks noChangeArrowheads="1"/>
          </p:cNvSpPr>
          <p:nvPr/>
        </p:nvSpPr>
        <p:spPr bwMode="auto">
          <a:xfrm>
            <a:off x="8140701" y="6202363"/>
            <a:ext cx="40513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b="1" dirty="0">
                <a:solidFill>
                  <a:srgbClr val="FFFFFF"/>
                </a:solidFill>
              </a:rPr>
              <a:t>Policy </a:t>
            </a:r>
            <a:r>
              <a:rPr lang="en-GB" sz="1200" b="1" dirty="0" smtClean="0">
                <a:solidFill>
                  <a:srgbClr val="FFFFFF"/>
                </a:solidFill>
              </a:rPr>
              <a:t>and Strategy</a:t>
            </a:r>
            <a:endParaRPr lang="en-GB" sz="1200" b="1" dirty="0">
              <a:solidFill>
                <a:srgbClr val="FFFFFF"/>
              </a:solidFill>
            </a:endParaRPr>
          </a:p>
          <a:p>
            <a:pPr algn="r" eaLnBrk="0" fontAlgn="base" hangingPunct="0">
              <a:spcBef>
                <a:spcPct val="0"/>
              </a:spcBef>
              <a:spcAft>
                <a:spcPct val="0"/>
              </a:spcAft>
            </a:pPr>
            <a:r>
              <a:rPr lang="fi-FI" sz="1000" dirty="0" smtClean="0">
                <a:solidFill>
                  <a:srgbClr val="FFFFFF"/>
                </a:solidFill>
              </a:rPr>
              <a:t>Te Wāhanga o te Rautaki me te Kaupapa</a:t>
            </a:r>
            <a:endParaRPr lang="en-NZ" sz="1000" dirty="0" smtClean="0">
              <a:solidFill>
                <a:srgbClr val="FFFFFF"/>
              </a:solidFill>
            </a:endParaRPr>
          </a:p>
          <a:p>
            <a:pPr algn="r" eaLnBrk="0" fontAlgn="base" hangingPunct="0">
              <a:spcBef>
                <a:spcPct val="0"/>
              </a:spcBef>
              <a:spcAft>
                <a:spcPct val="0"/>
              </a:spcAft>
            </a:pPr>
            <a:r>
              <a:rPr lang="en-NZ" sz="1000" dirty="0" smtClean="0">
                <a:solidFill>
                  <a:srgbClr val="FFFFFF"/>
                </a:solidFill>
              </a:rPr>
              <a:t>taxpolicy.ird.govt.nz</a:t>
            </a:r>
            <a:endParaRPr lang="en-NZ" sz="1000" dirty="0">
              <a:solidFill>
                <a:srgbClr val="FFFFFF"/>
              </a:solidFill>
            </a:endParaRPr>
          </a:p>
          <a:p>
            <a:pPr algn="r" eaLnBrk="0" fontAlgn="base" hangingPunct="0">
              <a:spcBef>
                <a:spcPct val="50000"/>
              </a:spcBef>
              <a:spcAft>
                <a:spcPct val="0"/>
              </a:spcAft>
            </a:pPr>
            <a:endParaRPr lang="en-NZ" sz="1000" dirty="0">
              <a:solidFill>
                <a:srgbClr val="FFFFFF"/>
              </a:solidFill>
            </a:endParaRPr>
          </a:p>
        </p:txBody>
      </p:sp>
    </p:spTree>
    <p:extLst>
      <p:ext uri="{BB962C8B-B14F-4D97-AF65-F5344CB8AC3E}">
        <p14:creationId xmlns:p14="http://schemas.microsoft.com/office/powerpoint/2010/main" val="90188247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p:txStyles>
    <p:titleStyle>
      <a:lvl1pPr algn="ctr" rtl="0" eaLnBrk="1" fontAlgn="base" hangingPunct="1">
        <a:spcBef>
          <a:spcPct val="0"/>
        </a:spcBef>
        <a:spcAft>
          <a:spcPct val="0"/>
        </a:spcAft>
        <a:defRPr sz="3500">
          <a:solidFill>
            <a:schemeClr val="tx1"/>
          </a:solidFill>
          <a:latin typeface="+mj-lt"/>
          <a:ea typeface="+mj-ea"/>
          <a:cs typeface="+mj-cs"/>
        </a:defRPr>
      </a:lvl1pPr>
      <a:lvl2pPr algn="ctr" rtl="0" eaLnBrk="1" fontAlgn="base" hangingPunct="1">
        <a:spcBef>
          <a:spcPct val="0"/>
        </a:spcBef>
        <a:spcAft>
          <a:spcPct val="0"/>
        </a:spcAft>
        <a:defRPr sz="3500">
          <a:solidFill>
            <a:schemeClr val="tx1"/>
          </a:solidFill>
          <a:latin typeface="Verdana" pitchFamily="34" charset="0"/>
        </a:defRPr>
      </a:lvl2pPr>
      <a:lvl3pPr algn="ctr" rtl="0" eaLnBrk="1" fontAlgn="base" hangingPunct="1">
        <a:spcBef>
          <a:spcPct val="0"/>
        </a:spcBef>
        <a:spcAft>
          <a:spcPct val="0"/>
        </a:spcAft>
        <a:defRPr sz="3500">
          <a:solidFill>
            <a:schemeClr val="tx1"/>
          </a:solidFill>
          <a:latin typeface="Verdana" pitchFamily="34" charset="0"/>
        </a:defRPr>
      </a:lvl3pPr>
      <a:lvl4pPr algn="ctr" rtl="0" eaLnBrk="1" fontAlgn="base" hangingPunct="1">
        <a:spcBef>
          <a:spcPct val="0"/>
        </a:spcBef>
        <a:spcAft>
          <a:spcPct val="0"/>
        </a:spcAft>
        <a:defRPr sz="3500">
          <a:solidFill>
            <a:schemeClr val="tx1"/>
          </a:solidFill>
          <a:latin typeface="Verdana" pitchFamily="34" charset="0"/>
        </a:defRPr>
      </a:lvl4pPr>
      <a:lvl5pPr algn="ctr" rtl="0" eaLnBrk="1" fontAlgn="base" hangingPunct="1">
        <a:spcBef>
          <a:spcPct val="0"/>
        </a:spcBef>
        <a:spcAft>
          <a:spcPct val="0"/>
        </a:spcAft>
        <a:defRPr sz="3500">
          <a:solidFill>
            <a:schemeClr val="tx1"/>
          </a:solidFill>
          <a:latin typeface="Verdana" pitchFamily="34" charset="0"/>
        </a:defRPr>
      </a:lvl5pPr>
      <a:lvl6pPr marL="457200" algn="ctr" rtl="0" eaLnBrk="1" fontAlgn="base" hangingPunct="1">
        <a:spcBef>
          <a:spcPct val="0"/>
        </a:spcBef>
        <a:spcAft>
          <a:spcPct val="0"/>
        </a:spcAft>
        <a:defRPr sz="3500">
          <a:solidFill>
            <a:schemeClr val="tx1"/>
          </a:solidFill>
          <a:latin typeface="Verdana" pitchFamily="34" charset="0"/>
        </a:defRPr>
      </a:lvl6pPr>
      <a:lvl7pPr marL="914400" algn="ctr" rtl="0" eaLnBrk="1" fontAlgn="base" hangingPunct="1">
        <a:spcBef>
          <a:spcPct val="0"/>
        </a:spcBef>
        <a:spcAft>
          <a:spcPct val="0"/>
        </a:spcAft>
        <a:defRPr sz="3500">
          <a:solidFill>
            <a:schemeClr val="tx1"/>
          </a:solidFill>
          <a:latin typeface="Verdana" pitchFamily="34" charset="0"/>
        </a:defRPr>
      </a:lvl7pPr>
      <a:lvl8pPr marL="1371600" algn="ctr" rtl="0" eaLnBrk="1" fontAlgn="base" hangingPunct="1">
        <a:spcBef>
          <a:spcPct val="0"/>
        </a:spcBef>
        <a:spcAft>
          <a:spcPct val="0"/>
        </a:spcAft>
        <a:defRPr sz="3500">
          <a:solidFill>
            <a:schemeClr val="tx1"/>
          </a:solidFill>
          <a:latin typeface="Verdana" pitchFamily="34" charset="0"/>
        </a:defRPr>
      </a:lvl8pPr>
      <a:lvl9pPr marL="1828800" algn="ctr" rtl="0" eaLnBrk="1" fontAlgn="base" hangingPunct="1">
        <a:spcBef>
          <a:spcPct val="0"/>
        </a:spcBef>
        <a:spcAft>
          <a:spcPct val="0"/>
        </a:spcAft>
        <a:defRPr sz="3500">
          <a:solidFill>
            <a:schemeClr val="tx1"/>
          </a:solidFill>
          <a:latin typeface="Verdana" pitchFamily="34" charset="0"/>
        </a:defRPr>
      </a:lvl9pPr>
    </p:titleStyle>
    <p:body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74130-A31A-4368-A44E-F052A9803C29}"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28845700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74130-A31A-4368-A44E-F052A9803C29}"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04655113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74130-A31A-4368-A44E-F052A9803C29}" type="datetime1">
              <a:rPr lang="en-NZ" smtClean="0">
                <a:solidFill>
                  <a:prstClr val="black">
                    <a:tint val="75000"/>
                  </a:prstClr>
                </a:solidFill>
              </a:rPr>
              <a:pPr/>
              <a:t>2/05/2018</a:t>
            </a:fld>
            <a:endParaRPr lang="en-NZ"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551DF-0A39-4E6C-90E7-C236C2302FF1}"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1599919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3051" y="369888"/>
            <a:ext cx="1125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NZ" smtClean="0"/>
          </a:p>
        </p:txBody>
      </p:sp>
      <p:sp>
        <p:nvSpPr>
          <p:cNvPr id="1028" name="Rectangle 4"/>
          <p:cNvSpPr>
            <a:spLocks noGrp="1" noChangeArrowheads="1"/>
          </p:cNvSpPr>
          <p:nvPr>
            <p:ph type="body" idx="1"/>
          </p:nvPr>
        </p:nvSpPr>
        <p:spPr bwMode="auto">
          <a:xfrm>
            <a:off x="1504951" y="1438276"/>
            <a:ext cx="8449733"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31" name="Rectangle 7"/>
          <p:cNvSpPr>
            <a:spLocks noChangeArrowheads="1"/>
          </p:cNvSpPr>
          <p:nvPr/>
        </p:nvSpPr>
        <p:spPr bwMode="auto">
          <a:xfrm>
            <a:off x="0" y="6226176"/>
            <a:ext cx="12192000" cy="6461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1032" name="Picture 8" descr="IR logo revers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1" y="6332538"/>
            <a:ext cx="2146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15"/>
          <p:cNvSpPr>
            <a:spLocks noChangeShapeType="1"/>
          </p:cNvSpPr>
          <p:nvPr/>
        </p:nvSpPr>
        <p:spPr bwMode="auto">
          <a:xfrm>
            <a:off x="0" y="615315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31744" name="Text Box 1024"/>
          <p:cNvSpPr txBox="1">
            <a:spLocks noChangeArrowheads="1"/>
          </p:cNvSpPr>
          <p:nvPr/>
        </p:nvSpPr>
        <p:spPr bwMode="auto">
          <a:xfrm>
            <a:off x="8140701" y="6202363"/>
            <a:ext cx="40513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b="1" dirty="0">
                <a:solidFill>
                  <a:srgbClr val="FFFFFF"/>
                </a:solidFill>
              </a:rPr>
              <a:t>Policy </a:t>
            </a:r>
            <a:r>
              <a:rPr lang="en-GB" sz="1200" b="1" dirty="0" smtClean="0">
                <a:solidFill>
                  <a:srgbClr val="FFFFFF"/>
                </a:solidFill>
              </a:rPr>
              <a:t>and Strategy</a:t>
            </a:r>
            <a:endParaRPr lang="en-GB" sz="1200" b="1" dirty="0">
              <a:solidFill>
                <a:srgbClr val="FFFFFF"/>
              </a:solidFill>
            </a:endParaRPr>
          </a:p>
          <a:p>
            <a:pPr algn="r" eaLnBrk="0" fontAlgn="base" hangingPunct="0">
              <a:spcBef>
                <a:spcPct val="0"/>
              </a:spcBef>
              <a:spcAft>
                <a:spcPct val="0"/>
              </a:spcAft>
            </a:pPr>
            <a:r>
              <a:rPr lang="fi-FI" sz="1000" dirty="0" smtClean="0">
                <a:solidFill>
                  <a:srgbClr val="FFFFFF"/>
                </a:solidFill>
              </a:rPr>
              <a:t>Te Wāhanga o te Rautaki me te Kaupapa</a:t>
            </a:r>
            <a:endParaRPr lang="en-NZ" sz="1000" dirty="0" smtClean="0">
              <a:solidFill>
                <a:srgbClr val="FFFFFF"/>
              </a:solidFill>
            </a:endParaRPr>
          </a:p>
          <a:p>
            <a:pPr algn="r" eaLnBrk="0" fontAlgn="base" hangingPunct="0">
              <a:spcBef>
                <a:spcPct val="0"/>
              </a:spcBef>
              <a:spcAft>
                <a:spcPct val="0"/>
              </a:spcAft>
            </a:pPr>
            <a:r>
              <a:rPr lang="en-NZ" sz="1000" dirty="0" smtClean="0">
                <a:solidFill>
                  <a:srgbClr val="FFFFFF"/>
                </a:solidFill>
              </a:rPr>
              <a:t>taxpolicy.ird.govt.nz</a:t>
            </a:r>
            <a:endParaRPr lang="en-NZ" sz="1000" dirty="0">
              <a:solidFill>
                <a:srgbClr val="FFFFFF"/>
              </a:solidFill>
            </a:endParaRPr>
          </a:p>
          <a:p>
            <a:pPr algn="r" eaLnBrk="0" fontAlgn="base" hangingPunct="0">
              <a:spcBef>
                <a:spcPct val="50000"/>
              </a:spcBef>
              <a:spcAft>
                <a:spcPct val="0"/>
              </a:spcAft>
            </a:pPr>
            <a:endParaRPr lang="en-NZ" sz="1000" dirty="0">
              <a:solidFill>
                <a:srgbClr val="FFFFFF"/>
              </a:solidFill>
            </a:endParaRPr>
          </a:p>
        </p:txBody>
      </p:sp>
    </p:spTree>
    <p:extLst>
      <p:ext uri="{BB962C8B-B14F-4D97-AF65-F5344CB8AC3E}">
        <p14:creationId xmlns:p14="http://schemas.microsoft.com/office/powerpoint/2010/main" val="231836048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ftr="0"/>
  <p:txStyles>
    <p:titleStyle>
      <a:lvl1pPr algn="ctr" rtl="0" eaLnBrk="1" fontAlgn="base" hangingPunct="1">
        <a:spcBef>
          <a:spcPct val="0"/>
        </a:spcBef>
        <a:spcAft>
          <a:spcPct val="0"/>
        </a:spcAft>
        <a:defRPr sz="3500">
          <a:solidFill>
            <a:schemeClr val="tx1"/>
          </a:solidFill>
          <a:latin typeface="+mj-lt"/>
          <a:ea typeface="+mj-ea"/>
          <a:cs typeface="+mj-cs"/>
        </a:defRPr>
      </a:lvl1pPr>
      <a:lvl2pPr algn="ctr" rtl="0" eaLnBrk="1" fontAlgn="base" hangingPunct="1">
        <a:spcBef>
          <a:spcPct val="0"/>
        </a:spcBef>
        <a:spcAft>
          <a:spcPct val="0"/>
        </a:spcAft>
        <a:defRPr sz="3500">
          <a:solidFill>
            <a:schemeClr val="tx1"/>
          </a:solidFill>
          <a:latin typeface="Verdana" pitchFamily="34" charset="0"/>
        </a:defRPr>
      </a:lvl2pPr>
      <a:lvl3pPr algn="ctr" rtl="0" eaLnBrk="1" fontAlgn="base" hangingPunct="1">
        <a:spcBef>
          <a:spcPct val="0"/>
        </a:spcBef>
        <a:spcAft>
          <a:spcPct val="0"/>
        </a:spcAft>
        <a:defRPr sz="3500">
          <a:solidFill>
            <a:schemeClr val="tx1"/>
          </a:solidFill>
          <a:latin typeface="Verdana" pitchFamily="34" charset="0"/>
        </a:defRPr>
      </a:lvl3pPr>
      <a:lvl4pPr algn="ctr" rtl="0" eaLnBrk="1" fontAlgn="base" hangingPunct="1">
        <a:spcBef>
          <a:spcPct val="0"/>
        </a:spcBef>
        <a:spcAft>
          <a:spcPct val="0"/>
        </a:spcAft>
        <a:defRPr sz="3500">
          <a:solidFill>
            <a:schemeClr val="tx1"/>
          </a:solidFill>
          <a:latin typeface="Verdana" pitchFamily="34" charset="0"/>
        </a:defRPr>
      </a:lvl4pPr>
      <a:lvl5pPr algn="ctr" rtl="0" eaLnBrk="1" fontAlgn="base" hangingPunct="1">
        <a:spcBef>
          <a:spcPct val="0"/>
        </a:spcBef>
        <a:spcAft>
          <a:spcPct val="0"/>
        </a:spcAft>
        <a:defRPr sz="3500">
          <a:solidFill>
            <a:schemeClr val="tx1"/>
          </a:solidFill>
          <a:latin typeface="Verdana" pitchFamily="34" charset="0"/>
        </a:defRPr>
      </a:lvl5pPr>
      <a:lvl6pPr marL="457200" algn="ctr" rtl="0" eaLnBrk="1" fontAlgn="base" hangingPunct="1">
        <a:spcBef>
          <a:spcPct val="0"/>
        </a:spcBef>
        <a:spcAft>
          <a:spcPct val="0"/>
        </a:spcAft>
        <a:defRPr sz="3500">
          <a:solidFill>
            <a:schemeClr val="tx1"/>
          </a:solidFill>
          <a:latin typeface="Verdana" pitchFamily="34" charset="0"/>
        </a:defRPr>
      </a:lvl6pPr>
      <a:lvl7pPr marL="914400" algn="ctr" rtl="0" eaLnBrk="1" fontAlgn="base" hangingPunct="1">
        <a:spcBef>
          <a:spcPct val="0"/>
        </a:spcBef>
        <a:spcAft>
          <a:spcPct val="0"/>
        </a:spcAft>
        <a:defRPr sz="3500">
          <a:solidFill>
            <a:schemeClr val="tx1"/>
          </a:solidFill>
          <a:latin typeface="Verdana" pitchFamily="34" charset="0"/>
        </a:defRPr>
      </a:lvl7pPr>
      <a:lvl8pPr marL="1371600" algn="ctr" rtl="0" eaLnBrk="1" fontAlgn="base" hangingPunct="1">
        <a:spcBef>
          <a:spcPct val="0"/>
        </a:spcBef>
        <a:spcAft>
          <a:spcPct val="0"/>
        </a:spcAft>
        <a:defRPr sz="3500">
          <a:solidFill>
            <a:schemeClr val="tx1"/>
          </a:solidFill>
          <a:latin typeface="Verdana" pitchFamily="34" charset="0"/>
        </a:defRPr>
      </a:lvl8pPr>
      <a:lvl9pPr marL="1828800" algn="ctr" rtl="0" eaLnBrk="1" fontAlgn="base" hangingPunct="1">
        <a:spcBef>
          <a:spcPct val="0"/>
        </a:spcBef>
        <a:spcAft>
          <a:spcPct val="0"/>
        </a:spcAft>
        <a:defRPr sz="3500">
          <a:solidFill>
            <a:schemeClr val="tx1"/>
          </a:solidFill>
          <a:latin typeface="Verdana" pitchFamily="34" charset="0"/>
        </a:defRPr>
      </a:lvl9pPr>
    </p:titleStyle>
    <p:body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3051" y="369888"/>
            <a:ext cx="1125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NZ" smtClean="0"/>
          </a:p>
        </p:txBody>
      </p:sp>
      <p:sp>
        <p:nvSpPr>
          <p:cNvPr id="1028" name="Rectangle 4"/>
          <p:cNvSpPr>
            <a:spLocks noGrp="1" noChangeArrowheads="1"/>
          </p:cNvSpPr>
          <p:nvPr>
            <p:ph type="body" idx="1"/>
          </p:nvPr>
        </p:nvSpPr>
        <p:spPr bwMode="auto">
          <a:xfrm>
            <a:off x="1504951" y="1438276"/>
            <a:ext cx="8449733"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31" name="Rectangle 7"/>
          <p:cNvSpPr>
            <a:spLocks noChangeArrowheads="1"/>
          </p:cNvSpPr>
          <p:nvPr/>
        </p:nvSpPr>
        <p:spPr bwMode="auto">
          <a:xfrm>
            <a:off x="0" y="6226176"/>
            <a:ext cx="12192000" cy="6461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1032" name="Picture 8" descr="IR logo revers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1" y="6332538"/>
            <a:ext cx="2146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15"/>
          <p:cNvSpPr>
            <a:spLocks noChangeShapeType="1"/>
          </p:cNvSpPr>
          <p:nvPr/>
        </p:nvSpPr>
        <p:spPr bwMode="auto">
          <a:xfrm>
            <a:off x="0" y="615315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31744" name="Text Box 1024"/>
          <p:cNvSpPr txBox="1">
            <a:spLocks noChangeArrowheads="1"/>
          </p:cNvSpPr>
          <p:nvPr/>
        </p:nvSpPr>
        <p:spPr bwMode="auto">
          <a:xfrm>
            <a:off x="8140701" y="6202363"/>
            <a:ext cx="40513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b="1" dirty="0">
                <a:solidFill>
                  <a:srgbClr val="FFFFFF"/>
                </a:solidFill>
              </a:rPr>
              <a:t>Policy </a:t>
            </a:r>
            <a:r>
              <a:rPr lang="en-GB" sz="1200" b="1" dirty="0" smtClean="0">
                <a:solidFill>
                  <a:srgbClr val="FFFFFF"/>
                </a:solidFill>
              </a:rPr>
              <a:t>and Strategy</a:t>
            </a:r>
            <a:endParaRPr lang="en-GB" sz="1200" b="1" dirty="0">
              <a:solidFill>
                <a:srgbClr val="FFFFFF"/>
              </a:solidFill>
            </a:endParaRPr>
          </a:p>
          <a:p>
            <a:pPr algn="r" eaLnBrk="0" fontAlgn="base" hangingPunct="0">
              <a:spcBef>
                <a:spcPct val="0"/>
              </a:spcBef>
              <a:spcAft>
                <a:spcPct val="0"/>
              </a:spcAft>
            </a:pPr>
            <a:r>
              <a:rPr lang="fi-FI" sz="1000" dirty="0" smtClean="0">
                <a:solidFill>
                  <a:srgbClr val="FFFFFF"/>
                </a:solidFill>
              </a:rPr>
              <a:t>Te Wāhanga o te Rautaki me te Kaupapa</a:t>
            </a:r>
            <a:endParaRPr lang="en-NZ" sz="1000" dirty="0" smtClean="0">
              <a:solidFill>
                <a:srgbClr val="FFFFFF"/>
              </a:solidFill>
            </a:endParaRPr>
          </a:p>
          <a:p>
            <a:pPr algn="r" eaLnBrk="0" fontAlgn="base" hangingPunct="0">
              <a:spcBef>
                <a:spcPct val="0"/>
              </a:spcBef>
              <a:spcAft>
                <a:spcPct val="0"/>
              </a:spcAft>
            </a:pPr>
            <a:r>
              <a:rPr lang="en-NZ" sz="1000" dirty="0" smtClean="0">
                <a:solidFill>
                  <a:srgbClr val="FFFFFF"/>
                </a:solidFill>
              </a:rPr>
              <a:t>taxpolicy.ird.govt.nz</a:t>
            </a:r>
            <a:endParaRPr lang="en-NZ" sz="1000" dirty="0">
              <a:solidFill>
                <a:srgbClr val="FFFFFF"/>
              </a:solidFill>
            </a:endParaRPr>
          </a:p>
          <a:p>
            <a:pPr algn="r" eaLnBrk="0" fontAlgn="base" hangingPunct="0">
              <a:spcBef>
                <a:spcPct val="50000"/>
              </a:spcBef>
              <a:spcAft>
                <a:spcPct val="0"/>
              </a:spcAft>
            </a:pPr>
            <a:endParaRPr lang="en-NZ" sz="1000" dirty="0">
              <a:solidFill>
                <a:srgbClr val="FFFFFF"/>
              </a:solidFill>
            </a:endParaRPr>
          </a:p>
        </p:txBody>
      </p:sp>
    </p:spTree>
    <p:extLst>
      <p:ext uri="{BB962C8B-B14F-4D97-AF65-F5344CB8AC3E}">
        <p14:creationId xmlns:p14="http://schemas.microsoft.com/office/powerpoint/2010/main" val="4740620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p:txStyles>
    <p:titleStyle>
      <a:lvl1pPr algn="ctr" rtl="0" eaLnBrk="1" fontAlgn="base" hangingPunct="1">
        <a:spcBef>
          <a:spcPct val="0"/>
        </a:spcBef>
        <a:spcAft>
          <a:spcPct val="0"/>
        </a:spcAft>
        <a:defRPr sz="3500">
          <a:solidFill>
            <a:schemeClr val="tx1"/>
          </a:solidFill>
          <a:latin typeface="+mj-lt"/>
          <a:ea typeface="+mj-ea"/>
          <a:cs typeface="+mj-cs"/>
        </a:defRPr>
      </a:lvl1pPr>
      <a:lvl2pPr algn="ctr" rtl="0" eaLnBrk="1" fontAlgn="base" hangingPunct="1">
        <a:spcBef>
          <a:spcPct val="0"/>
        </a:spcBef>
        <a:spcAft>
          <a:spcPct val="0"/>
        </a:spcAft>
        <a:defRPr sz="3500">
          <a:solidFill>
            <a:schemeClr val="tx1"/>
          </a:solidFill>
          <a:latin typeface="Verdana" pitchFamily="34" charset="0"/>
        </a:defRPr>
      </a:lvl2pPr>
      <a:lvl3pPr algn="ctr" rtl="0" eaLnBrk="1" fontAlgn="base" hangingPunct="1">
        <a:spcBef>
          <a:spcPct val="0"/>
        </a:spcBef>
        <a:spcAft>
          <a:spcPct val="0"/>
        </a:spcAft>
        <a:defRPr sz="3500">
          <a:solidFill>
            <a:schemeClr val="tx1"/>
          </a:solidFill>
          <a:latin typeface="Verdana" pitchFamily="34" charset="0"/>
        </a:defRPr>
      </a:lvl3pPr>
      <a:lvl4pPr algn="ctr" rtl="0" eaLnBrk="1" fontAlgn="base" hangingPunct="1">
        <a:spcBef>
          <a:spcPct val="0"/>
        </a:spcBef>
        <a:spcAft>
          <a:spcPct val="0"/>
        </a:spcAft>
        <a:defRPr sz="3500">
          <a:solidFill>
            <a:schemeClr val="tx1"/>
          </a:solidFill>
          <a:latin typeface="Verdana" pitchFamily="34" charset="0"/>
        </a:defRPr>
      </a:lvl4pPr>
      <a:lvl5pPr algn="ctr" rtl="0" eaLnBrk="1" fontAlgn="base" hangingPunct="1">
        <a:spcBef>
          <a:spcPct val="0"/>
        </a:spcBef>
        <a:spcAft>
          <a:spcPct val="0"/>
        </a:spcAft>
        <a:defRPr sz="3500">
          <a:solidFill>
            <a:schemeClr val="tx1"/>
          </a:solidFill>
          <a:latin typeface="Verdana" pitchFamily="34" charset="0"/>
        </a:defRPr>
      </a:lvl5pPr>
      <a:lvl6pPr marL="457200" algn="ctr" rtl="0" eaLnBrk="1" fontAlgn="base" hangingPunct="1">
        <a:spcBef>
          <a:spcPct val="0"/>
        </a:spcBef>
        <a:spcAft>
          <a:spcPct val="0"/>
        </a:spcAft>
        <a:defRPr sz="3500">
          <a:solidFill>
            <a:schemeClr val="tx1"/>
          </a:solidFill>
          <a:latin typeface="Verdana" pitchFamily="34" charset="0"/>
        </a:defRPr>
      </a:lvl6pPr>
      <a:lvl7pPr marL="914400" algn="ctr" rtl="0" eaLnBrk="1" fontAlgn="base" hangingPunct="1">
        <a:spcBef>
          <a:spcPct val="0"/>
        </a:spcBef>
        <a:spcAft>
          <a:spcPct val="0"/>
        </a:spcAft>
        <a:defRPr sz="3500">
          <a:solidFill>
            <a:schemeClr val="tx1"/>
          </a:solidFill>
          <a:latin typeface="Verdana" pitchFamily="34" charset="0"/>
        </a:defRPr>
      </a:lvl7pPr>
      <a:lvl8pPr marL="1371600" algn="ctr" rtl="0" eaLnBrk="1" fontAlgn="base" hangingPunct="1">
        <a:spcBef>
          <a:spcPct val="0"/>
        </a:spcBef>
        <a:spcAft>
          <a:spcPct val="0"/>
        </a:spcAft>
        <a:defRPr sz="3500">
          <a:solidFill>
            <a:schemeClr val="tx1"/>
          </a:solidFill>
          <a:latin typeface="Verdana" pitchFamily="34" charset="0"/>
        </a:defRPr>
      </a:lvl8pPr>
      <a:lvl9pPr marL="1828800" algn="ctr" rtl="0" eaLnBrk="1" fontAlgn="base" hangingPunct="1">
        <a:spcBef>
          <a:spcPct val="0"/>
        </a:spcBef>
        <a:spcAft>
          <a:spcPct val="0"/>
        </a:spcAft>
        <a:defRPr sz="3500">
          <a:solidFill>
            <a:schemeClr val="tx1"/>
          </a:solidFill>
          <a:latin typeface="Verdana" pitchFamily="34" charset="0"/>
        </a:defRPr>
      </a:lvl9pPr>
    </p:titleStyle>
    <p:body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3051" y="369888"/>
            <a:ext cx="1125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NZ" smtClean="0"/>
          </a:p>
        </p:txBody>
      </p:sp>
      <p:sp>
        <p:nvSpPr>
          <p:cNvPr id="1028" name="Rectangle 4"/>
          <p:cNvSpPr>
            <a:spLocks noGrp="1" noChangeArrowheads="1"/>
          </p:cNvSpPr>
          <p:nvPr>
            <p:ph type="body" idx="1"/>
          </p:nvPr>
        </p:nvSpPr>
        <p:spPr bwMode="auto">
          <a:xfrm>
            <a:off x="1504951" y="1438276"/>
            <a:ext cx="8449733"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31" name="Rectangle 7"/>
          <p:cNvSpPr>
            <a:spLocks noChangeArrowheads="1"/>
          </p:cNvSpPr>
          <p:nvPr/>
        </p:nvSpPr>
        <p:spPr bwMode="auto">
          <a:xfrm>
            <a:off x="0" y="6226176"/>
            <a:ext cx="12192000" cy="6461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1032" name="Picture 8" descr="IR logo revers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1" y="6332538"/>
            <a:ext cx="2146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15"/>
          <p:cNvSpPr>
            <a:spLocks noChangeShapeType="1"/>
          </p:cNvSpPr>
          <p:nvPr/>
        </p:nvSpPr>
        <p:spPr bwMode="auto">
          <a:xfrm>
            <a:off x="0" y="615315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31744" name="Text Box 1024"/>
          <p:cNvSpPr txBox="1">
            <a:spLocks noChangeArrowheads="1"/>
          </p:cNvSpPr>
          <p:nvPr/>
        </p:nvSpPr>
        <p:spPr bwMode="auto">
          <a:xfrm>
            <a:off x="8140701" y="6202363"/>
            <a:ext cx="40513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b="1" dirty="0">
                <a:solidFill>
                  <a:srgbClr val="FFFFFF"/>
                </a:solidFill>
              </a:rPr>
              <a:t>Policy </a:t>
            </a:r>
            <a:r>
              <a:rPr lang="en-GB" sz="1200" b="1" dirty="0" smtClean="0">
                <a:solidFill>
                  <a:srgbClr val="FFFFFF"/>
                </a:solidFill>
              </a:rPr>
              <a:t>and Strategy</a:t>
            </a:r>
            <a:endParaRPr lang="en-GB" sz="1200" b="1" dirty="0">
              <a:solidFill>
                <a:srgbClr val="FFFFFF"/>
              </a:solidFill>
            </a:endParaRPr>
          </a:p>
          <a:p>
            <a:pPr algn="r" eaLnBrk="0" fontAlgn="base" hangingPunct="0">
              <a:spcBef>
                <a:spcPct val="0"/>
              </a:spcBef>
              <a:spcAft>
                <a:spcPct val="0"/>
              </a:spcAft>
            </a:pPr>
            <a:r>
              <a:rPr lang="fi-FI" sz="1000" dirty="0" smtClean="0">
                <a:solidFill>
                  <a:srgbClr val="FFFFFF"/>
                </a:solidFill>
              </a:rPr>
              <a:t>Te Wāhanga o te Rautaki me te Kaupapa</a:t>
            </a:r>
            <a:endParaRPr lang="en-NZ" sz="1000" dirty="0" smtClean="0">
              <a:solidFill>
                <a:srgbClr val="FFFFFF"/>
              </a:solidFill>
            </a:endParaRPr>
          </a:p>
          <a:p>
            <a:pPr algn="r" eaLnBrk="0" fontAlgn="base" hangingPunct="0">
              <a:spcBef>
                <a:spcPct val="0"/>
              </a:spcBef>
              <a:spcAft>
                <a:spcPct val="0"/>
              </a:spcAft>
            </a:pPr>
            <a:r>
              <a:rPr lang="en-NZ" sz="1000" dirty="0" smtClean="0">
                <a:solidFill>
                  <a:srgbClr val="FFFFFF"/>
                </a:solidFill>
              </a:rPr>
              <a:t>taxpolicy.ird.govt.nz</a:t>
            </a:r>
            <a:endParaRPr lang="en-NZ" sz="1000" dirty="0">
              <a:solidFill>
                <a:srgbClr val="FFFFFF"/>
              </a:solidFill>
            </a:endParaRPr>
          </a:p>
          <a:p>
            <a:pPr algn="r" eaLnBrk="0" fontAlgn="base" hangingPunct="0">
              <a:spcBef>
                <a:spcPct val="50000"/>
              </a:spcBef>
              <a:spcAft>
                <a:spcPct val="0"/>
              </a:spcAft>
            </a:pPr>
            <a:endParaRPr lang="en-NZ" sz="1000" dirty="0">
              <a:solidFill>
                <a:srgbClr val="FFFFFF"/>
              </a:solidFill>
            </a:endParaRPr>
          </a:p>
        </p:txBody>
      </p:sp>
    </p:spTree>
    <p:extLst>
      <p:ext uri="{BB962C8B-B14F-4D97-AF65-F5344CB8AC3E}">
        <p14:creationId xmlns:p14="http://schemas.microsoft.com/office/powerpoint/2010/main" val="245772336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p:txStyles>
    <p:titleStyle>
      <a:lvl1pPr algn="ctr" rtl="0" eaLnBrk="1" fontAlgn="base" hangingPunct="1">
        <a:spcBef>
          <a:spcPct val="0"/>
        </a:spcBef>
        <a:spcAft>
          <a:spcPct val="0"/>
        </a:spcAft>
        <a:defRPr sz="3500">
          <a:solidFill>
            <a:schemeClr val="tx1"/>
          </a:solidFill>
          <a:latin typeface="+mj-lt"/>
          <a:ea typeface="+mj-ea"/>
          <a:cs typeface="+mj-cs"/>
        </a:defRPr>
      </a:lvl1pPr>
      <a:lvl2pPr algn="ctr" rtl="0" eaLnBrk="1" fontAlgn="base" hangingPunct="1">
        <a:spcBef>
          <a:spcPct val="0"/>
        </a:spcBef>
        <a:spcAft>
          <a:spcPct val="0"/>
        </a:spcAft>
        <a:defRPr sz="3500">
          <a:solidFill>
            <a:schemeClr val="tx1"/>
          </a:solidFill>
          <a:latin typeface="Verdana" pitchFamily="34" charset="0"/>
        </a:defRPr>
      </a:lvl2pPr>
      <a:lvl3pPr algn="ctr" rtl="0" eaLnBrk="1" fontAlgn="base" hangingPunct="1">
        <a:spcBef>
          <a:spcPct val="0"/>
        </a:spcBef>
        <a:spcAft>
          <a:spcPct val="0"/>
        </a:spcAft>
        <a:defRPr sz="3500">
          <a:solidFill>
            <a:schemeClr val="tx1"/>
          </a:solidFill>
          <a:latin typeface="Verdana" pitchFamily="34" charset="0"/>
        </a:defRPr>
      </a:lvl3pPr>
      <a:lvl4pPr algn="ctr" rtl="0" eaLnBrk="1" fontAlgn="base" hangingPunct="1">
        <a:spcBef>
          <a:spcPct val="0"/>
        </a:spcBef>
        <a:spcAft>
          <a:spcPct val="0"/>
        </a:spcAft>
        <a:defRPr sz="3500">
          <a:solidFill>
            <a:schemeClr val="tx1"/>
          </a:solidFill>
          <a:latin typeface="Verdana" pitchFamily="34" charset="0"/>
        </a:defRPr>
      </a:lvl4pPr>
      <a:lvl5pPr algn="ctr" rtl="0" eaLnBrk="1" fontAlgn="base" hangingPunct="1">
        <a:spcBef>
          <a:spcPct val="0"/>
        </a:spcBef>
        <a:spcAft>
          <a:spcPct val="0"/>
        </a:spcAft>
        <a:defRPr sz="3500">
          <a:solidFill>
            <a:schemeClr val="tx1"/>
          </a:solidFill>
          <a:latin typeface="Verdana" pitchFamily="34" charset="0"/>
        </a:defRPr>
      </a:lvl5pPr>
      <a:lvl6pPr marL="457200" algn="ctr" rtl="0" eaLnBrk="1" fontAlgn="base" hangingPunct="1">
        <a:spcBef>
          <a:spcPct val="0"/>
        </a:spcBef>
        <a:spcAft>
          <a:spcPct val="0"/>
        </a:spcAft>
        <a:defRPr sz="3500">
          <a:solidFill>
            <a:schemeClr val="tx1"/>
          </a:solidFill>
          <a:latin typeface="Verdana" pitchFamily="34" charset="0"/>
        </a:defRPr>
      </a:lvl6pPr>
      <a:lvl7pPr marL="914400" algn="ctr" rtl="0" eaLnBrk="1" fontAlgn="base" hangingPunct="1">
        <a:spcBef>
          <a:spcPct val="0"/>
        </a:spcBef>
        <a:spcAft>
          <a:spcPct val="0"/>
        </a:spcAft>
        <a:defRPr sz="3500">
          <a:solidFill>
            <a:schemeClr val="tx1"/>
          </a:solidFill>
          <a:latin typeface="Verdana" pitchFamily="34" charset="0"/>
        </a:defRPr>
      </a:lvl7pPr>
      <a:lvl8pPr marL="1371600" algn="ctr" rtl="0" eaLnBrk="1" fontAlgn="base" hangingPunct="1">
        <a:spcBef>
          <a:spcPct val="0"/>
        </a:spcBef>
        <a:spcAft>
          <a:spcPct val="0"/>
        </a:spcAft>
        <a:defRPr sz="3500">
          <a:solidFill>
            <a:schemeClr val="tx1"/>
          </a:solidFill>
          <a:latin typeface="Verdana" pitchFamily="34" charset="0"/>
        </a:defRPr>
      </a:lvl8pPr>
      <a:lvl9pPr marL="1828800" algn="ctr" rtl="0" eaLnBrk="1" fontAlgn="base" hangingPunct="1">
        <a:spcBef>
          <a:spcPct val="0"/>
        </a:spcBef>
        <a:spcAft>
          <a:spcPct val="0"/>
        </a:spcAft>
        <a:defRPr sz="3500">
          <a:solidFill>
            <a:schemeClr val="tx1"/>
          </a:solidFill>
          <a:latin typeface="Verdana" pitchFamily="34" charset="0"/>
        </a:defRPr>
      </a:lvl9pPr>
    </p:titleStyle>
    <p:body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3051" y="369888"/>
            <a:ext cx="1125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NZ" smtClean="0"/>
          </a:p>
        </p:txBody>
      </p:sp>
      <p:sp>
        <p:nvSpPr>
          <p:cNvPr id="1028" name="Rectangle 4"/>
          <p:cNvSpPr>
            <a:spLocks noGrp="1" noChangeArrowheads="1"/>
          </p:cNvSpPr>
          <p:nvPr>
            <p:ph type="body" idx="1"/>
          </p:nvPr>
        </p:nvSpPr>
        <p:spPr bwMode="auto">
          <a:xfrm>
            <a:off x="1504951" y="1438276"/>
            <a:ext cx="8449733"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1031" name="Rectangle 7"/>
          <p:cNvSpPr>
            <a:spLocks noChangeArrowheads="1"/>
          </p:cNvSpPr>
          <p:nvPr/>
        </p:nvSpPr>
        <p:spPr bwMode="auto">
          <a:xfrm>
            <a:off x="0" y="6226176"/>
            <a:ext cx="12192000" cy="646113"/>
          </a:xfrm>
          <a:prstGeom prst="rect">
            <a:avLst/>
          </a:prstGeom>
          <a:solidFill>
            <a:srgbClr val="008B9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NZ" sz="2400">
              <a:solidFill>
                <a:srgbClr val="000000"/>
              </a:solidFill>
              <a:latin typeface="Times New Roman" pitchFamily="18" charset="0"/>
            </a:endParaRPr>
          </a:p>
        </p:txBody>
      </p:sp>
      <p:pic>
        <p:nvPicPr>
          <p:cNvPr id="1032" name="Picture 8" descr="IR logo revers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1" y="6332538"/>
            <a:ext cx="21463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Line 15"/>
          <p:cNvSpPr>
            <a:spLocks noChangeShapeType="1"/>
          </p:cNvSpPr>
          <p:nvPr/>
        </p:nvSpPr>
        <p:spPr bwMode="auto">
          <a:xfrm>
            <a:off x="0" y="6153150"/>
            <a:ext cx="12192000" cy="14288"/>
          </a:xfrm>
          <a:prstGeom prst="line">
            <a:avLst/>
          </a:prstGeom>
          <a:noFill/>
          <a:ln w="152400">
            <a:solidFill>
              <a:srgbClr val="4C57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NZ" sz="2400">
              <a:solidFill>
                <a:srgbClr val="000000"/>
              </a:solidFill>
              <a:latin typeface="Times New Roman" pitchFamily="18" charset="0"/>
            </a:endParaRPr>
          </a:p>
        </p:txBody>
      </p:sp>
      <p:sp>
        <p:nvSpPr>
          <p:cNvPr id="31744" name="Text Box 1024"/>
          <p:cNvSpPr txBox="1">
            <a:spLocks noChangeArrowheads="1"/>
          </p:cNvSpPr>
          <p:nvPr/>
        </p:nvSpPr>
        <p:spPr bwMode="auto">
          <a:xfrm>
            <a:off x="8140701" y="6202363"/>
            <a:ext cx="40513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b="1" dirty="0">
                <a:solidFill>
                  <a:srgbClr val="FFFFFF"/>
                </a:solidFill>
              </a:rPr>
              <a:t>Policy </a:t>
            </a:r>
            <a:r>
              <a:rPr lang="en-GB" sz="1200" b="1" dirty="0" smtClean="0">
                <a:solidFill>
                  <a:srgbClr val="FFFFFF"/>
                </a:solidFill>
              </a:rPr>
              <a:t>and Strategy</a:t>
            </a:r>
            <a:endParaRPr lang="en-GB" sz="1200" b="1" dirty="0">
              <a:solidFill>
                <a:srgbClr val="FFFFFF"/>
              </a:solidFill>
            </a:endParaRPr>
          </a:p>
          <a:p>
            <a:pPr algn="r" eaLnBrk="0" fontAlgn="base" hangingPunct="0">
              <a:spcBef>
                <a:spcPct val="0"/>
              </a:spcBef>
              <a:spcAft>
                <a:spcPct val="0"/>
              </a:spcAft>
            </a:pPr>
            <a:r>
              <a:rPr lang="fi-FI" sz="1000" dirty="0" smtClean="0">
                <a:solidFill>
                  <a:srgbClr val="FFFFFF"/>
                </a:solidFill>
              </a:rPr>
              <a:t>Te Wāhanga o te Rautaki me te Kaupapa</a:t>
            </a:r>
            <a:endParaRPr lang="en-NZ" sz="1000" dirty="0" smtClean="0">
              <a:solidFill>
                <a:srgbClr val="FFFFFF"/>
              </a:solidFill>
            </a:endParaRPr>
          </a:p>
          <a:p>
            <a:pPr algn="r" eaLnBrk="0" fontAlgn="base" hangingPunct="0">
              <a:spcBef>
                <a:spcPct val="0"/>
              </a:spcBef>
              <a:spcAft>
                <a:spcPct val="0"/>
              </a:spcAft>
            </a:pPr>
            <a:r>
              <a:rPr lang="en-NZ" sz="1000" dirty="0" smtClean="0">
                <a:solidFill>
                  <a:srgbClr val="FFFFFF"/>
                </a:solidFill>
              </a:rPr>
              <a:t>taxpolicy.ird.govt.nz</a:t>
            </a:r>
            <a:endParaRPr lang="en-NZ" sz="1000" dirty="0">
              <a:solidFill>
                <a:srgbClr val="FFFFFF"/>
              </a:solidFill>
            </a:endParaRPr>
          </a:p>
          <a:p>
            <a:pPr algn="r" eaLnBrk="0" fontAlgn="base" hangingPunct="0">
              <a:spcBef>
                <a:spcPct val="50000"/>
              </a:spcBef>
              <a:spcAft>
                <a:spcPct val="0"/>
              </a:spcAft>
            </a:pPr>
            <a:endParaRPr lang="en-NZ" sz="1000" dirty="0">
              <a:solidFill>
                <a:srgbClr val="FFFFFF"/>
              </a:solidFill>
            </a:endParaRPr>
          </a:p>
        </p:txBody>
      </p:sp>
    </p:spTree>
    <p:extLst>
      <p:ext uri="{BB962C8B-B14F-4D97-AF65-F5344CB8AC3E}">
        <p14:creationId xmlns:p14="http://schemas.microsoft.com/office/powerpoint/2010/main" val="259292481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p:txStyles>
    <p:titleStyle>
      <a:lvl1pPr algn="ctr" rtl="0" eaLnBrk="1" fontAlgn="base" hangingPunct="1">
        <a:spcBef>
          <a:spcPct val="0"/>
        </a:spcBef>
        <a:spcAft>
          <a:spcPct val="0"/>
        </a:spcAft>
        <a:defRPr sz="3500">
          <a:solidFill>
            <a:schemeClr val="tx1"/>
          </a:solidFill>
          <a:latin typeface="+mj-lt"/>
          <a:ea typeface="+mj-ea"/>
          <a:cs typeface="+mj-cs"/>
        </a:defRPr>
      </a:lvl1pPr>
      <a:lvl2pPr algn="ctr" rtl="0" eaLnBrk="1" fontAlgn="base" hangingPunct="1">
        <a:spcBef>
          <a:spcPct val="0"/>
        </a:spcBef>
        <a:spcAft>
          <a:spcPct val="0"/>
        </a:spcAft>
        <a:defRPr sz="3500">
          <a:solidFill>
            <a:schemeClr val="tx1"/>
          </a:solidFill>
          <a:latin typeface="Verdana" pitchFamily="34" charset="0"/>
        </a:defRPr>
      </a:lvl2pPr>
      <a:lvl3pPr algn="ctr" rtl="0" eaLnBrk="1" fontAlgn="base" hangingPunct="1">
        <a:spcBef>
          <a:spcPct val="0"/>
        </a:spcBef>
        <a:spcAft>
          <a:spcPct val="0"/>
        </a:spcAft>
        <a:defRPr sz="3500">
          <a:solidFill>
            <a:schemeClr val="tx1"/>
          </a:solidFill>
          <a:latin typeface="Verdana" pitchFamily="34" charset="0"/>
        </a:defRPr>
      </a:lvl3pPr>
      <a:lvl4pPr algn="ctr" rtl="0" eaLnBrk="1" fontAlgn="base" hangingPunct="1">
        <a:spcBef>
          <a:spcPct val="0"/>
        </a:spcBef>
        <a:spcAft>
          <a:spcPct val="0"/>
        </a:spcAft>
        <a:defRPr sz="3500">
          <a:solidFill>
            <a:schemeClr val="tx1"/>
          </a:solidFill>
          <a:latin typeface="Verdana" pitchFamily="34" charset="0"/>
        </a:defRPr>
      </a:lvl4pPr>
      <a:lvl5pPr algn="ctr" rtl="0" eaLnBrk="1" fontAlgn="base" hangingPunct="1">
        <a:spcBef>
          <a:spcPct val="0"/>
        </a:spcBef>
        <a:spcAft>
          <a:spcPct val="0"/>
        </a:spcAft>
        <a:defRPr sz="3500">
          <a:solidFill>
            <a:schemeClr val="tx1"/>
          </a:solidFill>
          <a:latin typeface="Verdana" pitchFamily="34" charset="0"/>
        </a:defRPr>
      </a:lvl5pPr>
      <a:lvl6pPr marL="457200" algn="ctr" rtl="0" eaLnBrk="1" fontAlgn="base" hangingPunct="1">
        <a:spcBef>
          <a:spcPct val="0"/>
        </a:spcBef>
        <a:spcAft>
          <a:spcPct val="0"/>
        </a:spcAft>
        <a:defRPr sz="3500">
          <a:solidFill>
            <a:schemeClr val="tx1"/>
          </a:solidFill>
          <a:latin typeface="Verdana" pitchFamily="34" charset="0"/>
        </a:defRPr>
      </a:lvl6pPr>
      <a:lvl7pPr marL="914400" algn="ctr" rtl="0" eaLnBrk="1" fontAlgn="base" hangingPunct="1">
        <a:spcBef>
          <a:spcPct val="0"/>
        </a:spcBef>
        <a:spcAft>
          <a:spcPct val="0"/>
        </a:spcAft>
        <a:defRPr sz="3500">
          <a:solidFill>
            <a:schemeClr val="tx1"/>
          </a:solidFill>
          <a:latin typeface="Verdana" pitchFamily="34" charset="0"/>
        </a:defRPr>
      </a:lvl7pPr>
      <a:lvl8pPr marL="1371600" algn="ctr" rtl="0" eaLnBrk="1" fontAlgn="base" hangingPunct="1">
        <a:spcBef>
          <a:spcPct val="0"/>
        </a:spcBef>
        <a:spcAft>
          <a:spcPct val="0"/>
        </a:spcAft>
        <a:defRPr sz="3500">
          <a:solidFill>
            <a:schemeClr val="tx1"/>
          </a:solidFill>
          <a:latin typeface="Verdana" pitchFamily="34" charset="0"/>
        </a:defRPr>
      </a:lvl8pPr>
      <a:lvl9pPr marL="1828800" algn="ctr" rtl="0" eaLnBrk="1" fontAlgn="base" hangingPunct="1">
        <a:spcBef>
          <a:spcPct val="0"/>
        </a:spcBef>
        <a:spcAft>
          <a:spcPct val="0"/>
        </a:spcAft>
        <a:defRPr sz="3500">
          <a:solidFill>
            <a:schemeClr val="tx1"/>
          </a:solidFill>
          <a:latin typeface="Verdana" pitchFamily="34" charset="0"/>
        </a:defRPr>
      </a:lvl9pPr>
    </p:titleStyle>
    <p:body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3016" y="1493789"/>
            <a:ext cx="7772400" cy="1470025"/>
          </a:xfrm>
        </p:spPr>
        <p:txBody>
          <a:bodyPr>
            <a:noAutofit/>
          </a:bodyPr>
          <a:lstStyle/>
          <a:p>
            <a:pPr algn="ctr"/>
            <a:r>
              <a:rPr lang="en-NZ" sz="3200" dirty="0"/>
              <a:t>PERSPECTIVES ON CHARITIES LAW, ACCOUNTING AND REGULATION IN NEW ZEALAND CONFERENCE</a:t>
            </a:r>
          </a:p>
        </p:txBody>
      </p:sp>
      <p:sp>
        <p:nvSpPr>
          <p:cNvPr id="3" name="Subtitle 2"/>
          <p:cNvSpPr>
            <a:spLocks noGrp="1"/>
          </p:cNvSpPr>
          <p:nvPr>
            <p:ph type="subTitle" idx="1"/>
          </p:nvPr>
        </p:nvSpPr>
        <p:spPr>
          <a:xfrm>
            <a:off x="2648760" y="3147690"/>
            <a:ext cx="7056784" cy="2281808"/>
          </a:xfrm>
        </p:spPr>
        <p:txBody>
          <a:bodyPr/>
          <a:lstStyle/>
          <a:p>
            <a:endParaRPr lang="en-NZ" sz="2800" dirty="0">
              <a:solidFill>
                <a:schemeClr val="tx1"/>
              </a:solidFill>
            </a:endParaRPr>
          </a:p>
          <a:p>
            <a:r>
              <a:rPr lang="en-NZ" sz="4800" dirty="0" err="1">
                <a:solidFill>
                  <a:schemeClr val="tx1"/>
                </a:solidFill>
              </a:rPr>
              <a:t>CLAANZ</a:t>
            </a:r>
            <a:endParaRPr lang="en-NZ" sz="4800" dirty="0">
              <a:solidFill>
                <a:schemeClr val="tx1"/>
              </a:solidFill>
            </a:endParaRPr>
          </a:p>
          <a:p>
            <a:r>
              <a:rPr lang="en-NZ" sz="2800" dirty="0">
                <a:solidFill>
                  <a:schemeClr val="tx1"/>
                </a:solidFill>
              </a:rPr>
              <a:t>26 and 27 April 2018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798" y="5419313"/>
            <a:ext cx="14509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83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NZ" sz="3200" b="1" dirty="0"/>
              <a:t>DONEE STATUS</a:t>
            </a:r>
            <a:endParaRPr lang="en-US" sz="3200" dirty="0"/>
          </a:p>
        </p:txBody>
      </p:sp>
      <p:sp>
        <p:nvSpPr>
          <p:cNvPr id="4" name="TextBox 3"/>
          <p:cNvSpPr txBox="1"/>
          <p:nvPr/>
        </p:nvSpPr>
        <p:spPr>
          <a:xfrm>
            <a:off x="9732085" y="5540187"/>
            <a:ext cx="580913" cy="523220"/>
          </a:xfrm>
          <a:prstGeom prst="rect">
            <a:avLst/>
          </a:prstGeom>
          <a:noFill/>
        </p:spPr>
        <p:txBody>
          <a:bodyPr wrap="square" rtlCol="0">
            <a:spAutoFit/>
          </a:bodyPr>
          <a:lstStyle/>
          <a:p>
            <a:pPr eaLnBrk="0" fontAlgn="base" hangingPunct="0">
              <a:spcBef>
                <a:spcPct val="0"/>
              </a:spcBef>
              <a:spcAft>
                <a:spcPct val="0"/>
              </a:spcAft>
            </a:pPr>
            <a:r>
              <a:rPr lang="en-NZ" sz="1400" dirty="0">
                <a:solidFill>
                  <a:srgbClr val="000000"/>
                </a:solidFill>
              </a:rPr>
              <a:t>5</a:t>
            </a:r>
          </a:p>
          <a:p>
            <a:pPr eaLnBrk="0" fontAlgn="base" hangingPunct="0">
              <a:spcBef>
                <a:spcPct val="0"/>
              </a:spcBef>
              <a:spcAft>
                <a:spcPct val="0"/>
              </a:spcAft>
            </a:pPr>
            <a:endParaRPr lang="en-NZ" sz="1400" dirty="0">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171" y="1077687"/>
            <a:ext cx="8233826" cy="477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46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ctrTitle"/>
          </p:nvPr>
        </p:nvSpPr>
        <p:spPr>
          <a:xfrm>
            <a:off x="1900238" y="5549440"/>
            <a:ext cx="7418356" cy="324000"/>
          </a:xfrm>
        </p:spPr>
        <p:txBody>
          <a:bodyPr/>
          <a:lstStyle/>
          <a:p>
            <a:r>
              <a:rPr lang="en-NZ" dirty="0"/>
              <a:t>Charities and Tax – some thorny issues</a:t>
            </a:r>
          </a:p>
        </p:txBody>
      </p:sp>
      <p:sp>
        <p:nvSpPr>
          <p:cNvPr id="4" name="Subtitle 3"/>
          <p:cNvSpPr>
            <a:spLocks noGrp="1"/>
          </p:cNvSpPr>
          <p:nvPr>
            <p:ph type="subTitle" idx="1"/>
          </p:nvPr>
        </p:nvSpPr>
        <p:spPr/>
        <p:txBody>
          <a:bodyPr/>
          <a:lstStyle/>
          <a:p>
            <a:r>
              <a:rPr lang="en-NZ" dirty="0"/>
              <a:t>Andrew Babbage</a:t>
            </a:r>
          </a:p>
        </p:txBody>
      </p:sp>
      <p:sp>
        <p:nvSpPr>
          <p:cNvPr id="5" name="Text Placeholder 4"/>
          <p:cNvSpPr>
            <a:spLocks noGrp="1"/>
          </p:cNvSpPr>
          <p:nvPr>
            <p:ph type="body" sz="quarter" idx="10"/>
          </p:nvPr>
        </p:nvSpPr>
        <p:spPr/>
        <p:txBody>
          <a:bodyPr/>
          <a:lstStyle/>
          <a:p>
            <a:r>
              <a:rPr lang="en-NZ" dirty="0" smtClean="0"/>
              <a:t>April 2018</a:t>
            </a:r>
            <a:endParaRPr lang="en-NZ" dirty="0"/>
          </a:p>
        </p:txBody>
      </p:sp>
    </p:spTree>
    <p:extLst>
      <p:ext uri="{BB962C8B-B14F-4D97-AF65-F5344CB8AC3E}">
        <p14:creationId xmlns:p14="http://schemas.microsoft.com/office/powerpoint/2010/main" val="16259366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180" y="2388687"/>
            <a:ext cx="4141297" cy="3990513"/>
          </a:xfrm>
          <a:prstGeom prst="rect">
            <a:avLst/>
          </a:prstGeom>
        </p:spPr>
      </p:pic>
      <p:sp>
        <p:nvSpPr>
          <p:cNvPr id="2" name="Text Placeholder 1"/>
          <p:cNvSpPr>
            <a:spLocks noGrp="1"/>
          </p:cNvSpPr>
          <p:nvPr>
            <p:ph type="body" sz="quarter" idx="13"/>
          </p:nvPr>
        </p:nvSpPr>
        <p:spPr/>
        <p:txBody>
          <a:bodyPr/>
          <a:lstStyle/>
          <a:p>
            <a:r>
              <a:rPr lang="en-NZ" dirty="0" smtClean="0"/>
              <a:t>De-registration tax</a:t>
            </a:r>
            <a:endParaRPr lang="en-NZ" dirty="0"/>
          </a:p>
        </p:txBody>
      </p:sp>
      <p:sp>
        <p:nvSpPr>
          <p:cNvPr id="3" name="Title 2"/>
          <p:cNvSpPr>
            <a:spLocks noGrp="1"/>
          </p:cNvSpPr>
          <p:nvPr>
            <p:ph type="title"/>
          </p:nvPr>
        </p:nvSpPr>
        <p:spPr/>
        <p:txBody>
          <a:bodyPr/>
          <a:lstStyle/>
          <a:p>
            <a:r>
              <a:rPr lang="en-NZ" dirty="0" smtClean="0"/>
              <a:t>Charities and Tax</a:t>
            </a:r>
            <a:endParaRPr lang="en-NZ" dirty="0"/>
          </a:p>
        </p:txBody>
      </p:sp>
      <p:sp>
        <p:nvSpPr>
          <p:cNvPr id="4" name="Content Placeholder 3"/>
          <p:cNvSpPr>
            <a:spLocks noGrp="1"/>
          </p:cNvSpPr>
          <p:nvPr>
            <p:ph idx="1"/>
          </p:nvPr>
        </p:nvSpPr>
        <p:spPr>
          <a:xfrm>
            <a:off x="1900238" y="1700213"/>
            <a:ext cx="5145673" cy="4678986"/>
          </a:xfrm>
        </p:spPr>
        <p:txBody>
          <a:bodyPr>
            <a:normAutofit fontScale="92500" lnSpcReduction="20000"/>
          </a:bodyPr>
          <a:lstStyle/>
          <a:p>
            <a:pPr marL="171450" indent="-171450">
              <a:buFont typeface="Arial" panose="020B0604020202020204" pitchFamily="34" charset="0"/>
              <a:buChar char="•"/>
            </a:pPr>
            <a:r>
              <a:rPr lang="en-NZ" dirty="0" smtClean="0"/>
              <a:t>Existing tax rules designed for ‘vanilla’ scenario where entity becomes a registered charity from creation</a:t>
            </a:r>
          </a:p>
          <a:p>
            <a:pPr marL="171450" indent="-171450">
              <a:buFont typeface="Arial" panose="020B0604020202020204" pitchFamily="34" charset="0"/>
              <a:buChar char="•"/>
            </a:pPr>
            <a:r>
              <a:rPr lang="en-NZ" dirty="0" smtClean="0"/>
              <a:t>No specific tax rules </a:t>
            </a:r>
            <a:r>
              <a:rPr lang="en-NZ" dirty="0"/>
              <a:t>for </a:t>
            </a:r>
            <a:r>
              <a:rPr lang="en-NZ" dirty="0" smtClean="0"/>
              <a:t>existing businesses </a:t>
            </a:r>
            <a:r>
              <a:rPr lang="en-NZ" dirty="0"/>
              <a:t>entering </a:t>
            </a:r>
            <a:r>
              <a:rPr lang="en-NZ" dirty="0" smtClean="0"/>
              <a:t>the </a:t>
            </a:r>
            <a:r>
              <a:rPr lang="en-NZ" dirty="0"/>
              <a:t>charitable </a:t>
            </a:r>
            <a:r>
              <a:rPr lang="en-NZ" dirty="0" smtClean="0"/>
              <a:t>sector – general principles / tax practice applies</a:t>
            </a:r>
            <a:endParaRPr lang="en-NZ" dirty="0"/>
          </a:p>
          <a:p>
            <a:pPr marL="171450" indent="-171450">
              <a:buFont typeface="Arial" panose="020B0604020202020204" pitchFamily="34" charset="0"/>
              <a:buChar char="•"/>
            </a:pPr>
            <a:r>
              <a:rPr lang="en-NZ" dirty="0" smtClean="0"/>
              <a:t>Tax rules do not cater for existing businesses exiting the charitable sector</a:t>
            </a:r>
          </a:p>
          <a:p>
            <a:pPr lvl="3"/>
            <a:r>
              <a:rPr lang="en-NZ" dirty="0" smtClean="0"/>
              <a:t>e.g. Maori organisations or large charities acquiring significant commercial enterprises/ asset-owning companies etc that may be sold in the future</a:t>
            </a:r>
          </a:p>
          <a:p>
            <a:pPr marL="171450" indent="-171450">
              <a:buFont typeface="Arial" panose="020B0604020202020204" pitchFamily="34" charset="0"/>
              <a:buChar char="•"/>
            </a:pPr>
            <a:r>
              <a:rPr lang="en-NZ" dirty="0" smtClean="0"/>
              <a:t>Is this the new “Hotel California”?</a:t>
            </a:r>
          </a:p>
          <a:p>
            <a:pPr marL="171450" indent="-171450">
              <a:buFont typeface="Arial" panose="020B0604020202020204" pitchFamily="34" charset="0"/>
              <a:buChar char="•"/>
            </a:pPr>
            <a:r>
              <a:rPr lang="en-NZ" dirty="0" smtClean="0"/>
              <a:t>Punitive rules on exit – no clear underlying policy</a:t>
            </a:r>
          </a:p>
          <a:p>
            <a:pPr marL="171450" indent="-171450">
              <a:buFont typeface="Arial" panose="020B0604020202020204" pitchFamily="34" charset="0"/>
              <a:buChar char="•"/>
            </a:pPr>
            <a:r>
              <a:rPr lang="en-NZ" dirty="0" smtClean="0"/>
              <a:t>Asset value generated while entity was a taxpayer is potentially taxed again on exit – double taxation will arise</a:t>
            </a:r>
          </a:p>
          <a:p>
            <a:pPr marL="171450" indent="-171450">
              <a:buFont typeface="Arial" panose="020B0604020202020204" pitchFamily="34" charset="0"/>
              <a:buChar char="•"/>
            </a:pPr>
            <a:r>
              <a:rPr lang="en-NZ" dirty="0" smtClean="0"/>
              <a:t>Tax should only be imposed on asset accumulations during the period the entity was a charity, i.e. claw back / capture tax on assets that were accumulated during the period it enjoyed charitable status</a:t>
            </a:r>
          </a:p>
          <a:p>
            <a:pPr marL="171450" indent="-171450">
              <a:buFont typeface="Arial" panose="020B0604020202020204" pitchFamily="34" charset="0"/>
              <a:buChar char="•"/>
            </a:pPr>
            <a:r>
              <a:rPr lang="en-NZ" dirty="0" smtClean="0"/>
              <a:t>Instead, the rules tax the entire net assets on exit, irrespective of whether there was any accumulation of assets during period the entity was a registered charity</a:t>
            </a:r>
          </a:p>
          <a:p>
            <a:pPr marL="171450" indent="-171450">
              <a:buFont typeface="Arial" panose="020B0604020202020204" pitchFamily="34" charset="0"/>
              <a:buChar char="•"/>
            </a:pPr>
            <a:r>
              <a:rPr lang="en-NZ" dirty="0" smtClean="0"/>
              <a:t>Greater discretion, flexibility needed</a:t>
            </a:r>
          </a:p>
          <a:p>
            <a:endParaRPr lang="en-NZ" dirty="0" smtClean="0"/>
          </a:p>
          <a:p>
            <a:endParaRPr lang="en-NZ" dirty="0" smtClean="0"/>
          </a:p>
          <a:p>
            <a:r>
              <a:rPr lang="en-NZ" dirty="0" smtClean="0"/>
              <a:t> </a:t>
            </a:r>
            <a:endParaRPr lang="en-NZ" dirty="0"/>
          </a:p>
        </p:txBody>
      </p:sp>
    </p:spTree>
    <p:extLst>
      <p:ext uri="{BB962C8B-B14F-4D97-AF65-F5344CB8AC3E}">
        <p14:creationId xmlns:p14="http://schemas.microsoft.com/office/powerpoint/2010/main" val="32656306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701" r="37018"/>
          <a:stretch/>
        </p:blipFill>
        <p:spPr>
          <a:xfrm>
            <a:off x="7037034" y="0"/>
            <a:ext cx="3630967" cy="6858000"/>
          </a:xfrm>
          <a:prstGeom prst="rect">
            <a:avLst/>
          </a:prstGeom>
        </p:spPr>
      </p:pic>
      <p:sp>
        <p:nvSpPr>
          <p:cNvPr id="3" name="Title 2"/>
          <p:cNvSpPr>
            <a:spLocks noGrp="1"/>
          </p:cNvSpPr>
          <p:nvPr>
            <p:ph type="title"/>
          </p:nvPr>
        </p:nvSpPr>
        <p:spPr/>
        <p:txBody>
          <a:bodyPr/>
          <a:lstStyle/>
          <a:p>
            <a:r>
              <a:rPr lang="en-NZ" dirty="0"/>
              <a:t>Tax </a:t>
            </a:r>
            <a:r>
              <a:rPr lang="en-NZ" dirty="0" smtClean="0"/>
              <a:t>Concessions for Donations</a:t>
            </a:r>
            <a:endParaRPr lang="en-NZ" dirty="0"/>
          </a:p>
        </p:txBody>
      </p:sp>
      <p:sp>
        <p:nvSpPr>
          <p:cNvPr id="4" name="Content Placeholder 3"/>
          <p:cNvSpPr>
            <a:spLocks noGrp="1"/>
          </p:cNvSpPr>
          <p:nvPr>
            <p:ph idx="1"/>
          </p:nvPr>
        </p:nvSpPr>
        <p:spPr>
          <a:xfrm>
            <a:off x="1900239" y="1700213"/>
            <a:ext cx="5021385" cy="4678986"/>
          </a:xfrm>
        </p:spPr>
        <p:txBody>
          <a:bodyPr>
            <a:normAutofit fontScale="92500" lnSpcReduction="20000"/>
          </a:bodyPr>
          <a:lstStyle/>
          <a:p>
            <a:pPr marL="171450" indent="-171450">
              <a:buFont typeface="Arial" panose="020B0604020202020204" pitchFamily="34" charset="0"/>
              <a:buChar char="•"/>
            </a:pPr>
            <a:r>
              <a:rPr lang="en-NZ" dirty="0" smtClean="0"/>
              <a:t>Current tax concessions for charitable donations consist of -</a:t>
            </a:r>
          </a:p>
          <a:p>
            <a:pPr marL="347850" lvl="2" indent="-171450"/>
            <a:r>
              <a:rPr lang="en-NZ" dirty="0" smtClean="0"/>
              <a:t>A tax deduction for companies</a:t>
            </a:r>
          </a:p>
          <a:p>
            <a:pPr marL="347850" lvl="2" indent="-171450"/>
            <a:r>
              <a:rPr lang="en-NZ" dirty="0" smtClean="0"/>
              <a:t>A tax credit for individuals </a:t>
            </a:r>
          </a:p>
          <a:p>
            <a:pPr marL="171450" lvl="1" indent="-171450">
              <a:buFont typeface="Arial" panose="020B0604020202020204" pitchFamily="34" charset="0"/>
              <a:buChar char="•"/>
            </a:pPr>
            <a:r>
              <a:rPr lang="en-NZ" b="0" dirty="0" smtClean="0"/>
              <a:t>In either case, the qualifying donation is limited to the amount of the donor’s </a:t>
            </a:r>
            <a:r>
              <a:rPr lang="en-NZ" b="0" dirty="0"/>
              <a:t>current year income</a:t>
            </a:r>
            <a:endParaRPr lang="en-NZ" b="0" dirty="0" smtClean="0"/>
          </a:p>
          <a:p>
            <a:pPr marL="171450" lvl="1" indent="-171450">
              <a:buFont typeface="Arial" panose="020B0604020202020204" pitchFamily="34" charset="0"/>
              <a:buChar char="•"/>
            </a:pPr>
            <a:r>
              <a:rPr lang="en-NZ" b="0" dirty="0" smtClean="0"/>
              <a:t>These tax concessions only apply to </a:t>
            </a:r>
            <a:r>
              <a:rPr lang="en-NZ" b="0" u="sng" dirty="0" smtClean="0"/>
              <a:t>monetary</a:t>
            </a:r>
            <a:r>
              <a:rPr lang="en-NZ" b="0" dirty="0" smtClean="0"/>
              <a:t> gifts</a:t>
            </a:r>
          </a:p>
          <a:p>
            <a:pPr marL="171450" lvl="1" indent="-171450">
              <a:buFont typeface="Arial" panose="020B0604020202020204" pitchFamily="34" charset="0"/>
              <a:buChar char="•"/>
            </a:pPr>
            <a:r>
              <a:rPr lang="en-NZ" b="0" dirty="0" smtClean="0"/>
              <a:t>No tax concessions available for cultural philanthropy – e.g. for gifting of artistic works, manuscripts, scientific collections, social history collections, </a:t>
            </a:r>
            <a:r>
              <a:rPr lang="en-NZ" b="0" dirty="0" err="1" smtClean="0"/>
              <a:t>taonga</a:t>
            </a:r>
            <a:endParaRPr lang="en-NZ" b="0" dirty="0" smtClean="0"/>
          </a:p>
          <a:p>
            <a:pPr marL="171450" lvl="1" indent="-171450">
              <a:buFont typeface="Arial" panose="020B0604020202020204" pitchFamily="34" charset="0"/>
              <a:buChar char="•"/>
            </a:pPr>
            <a:r>
              <a:rPr lang="en-NZ" b="0" dirty="0" smtClean="0"/>
              <a:t>New Zealand is an outlier compared to many other countries that have cultural gifting programmes – e.g. Australia, Canada, Ireland, USA</a:t>
            </a:r>
          </a:p>
          <a:p>
            <a:pPr marL="171450" lvl="1" indent="-171450">
              <a:buFont typeface="Arial" panose="020B0604020202020204" pitchFamily="34" charset="0"/>
              <a:buChar char="•"/>
            </a:pPr>
            <a:r>
              <a:rPr lang="en-NZ" b="0" dirty="0" smtClean="0"/>
              <a:t>Recommendation from 2010 Taskforce – rejected by Treasury, IRD, MC&amp;H. Issues about what items should qualify, valuation, basis for spreading the resulting tax benefit  </a:t>
            </a:r>
          </a:p>
          <a:p>
            <a:pPr marL="171450" lvl="1" indent="-171450">
              <a:buFont typeface="Arial" panose="020B0604020202020204" pitchFamily="34" charset="0"/>
              <a:buChar char="•"/>
            </a:pPr>
            <a:r>
              <a:rPr lang="en-NZ" b="0" dirty="0" smtClean="0"/>
              <a:t>Without support from officials, any change is unlikely</a:t>
            </a:r>
          </a:p>
          <a:p>
            <a:pPr marL="171450" lvl="1" indent="-171450">
              <a:buFont typeface="Arial" panose="020B0604020202020204" pitchFamily="34" charset="0"/>
              <a:buChar char="•"/>
            </a:pPr>
            <a:r>
              <a:rPr lang="en-NZ" b="0" dirty="0" smtClean="0"/>
              <a:t>Bold vision lacking</a:t>
            </a:r>
          </a:p>
          <a:p>
            <a:pPr marL="171450" lvl="1" indent="-171450"/>
            <a:endParaRPr lang="en-NZ" b="0" dirty="0" smtClean="0"/>
          </a:p>
          <a:p>
            <a:pPr marL="171450" lvl="1" indent="-171450"/>
            <a:endParaRPr lang="en-NZ" b="0" dirty="0"/>
          </a:p>
          <a:p>
            <a:pPr marL="171450" lvl="1" indent="-171450"/>
            <a:endParaRPr lang="en-NZ" b="0" dirty="0" smtClean="0"/>
          </a:p>
          <a:p>
            <a:pPr marL="171450" lvl="1" indent="-171450"/>
            <a:r>
              <a:rPr lang="en-NZ" b="0" dirty="0" smtClean="0"/>
              <a:t> </a:t>
            </a:r>
          </a:p>
          <a:p>
            <a:pPr marL="171450" lvl="1" indent="-171450"/>
            <a:endParaRPr lang="en-NZ" b="0" dirty="0"/>
          </a:p>
          <a:p>
            <a:pPr marL="171450" lvl="1" indent="-171450"/>
            <a:endParaRPr lang="en-NZ" b="0" dirty="0"/>
          </a:p>
          <a:p>
            <a:pPr marL="171450" lvl="1" indent="-171450"/>
            <a:endParaRPr lang="en-NZ" dirty="0"/>
          </a:p>
        </p:txBody>
      </p:sp>
    </p:spTree>
    <p:extLst>
      <p:ext uri="{BB962C8B-B14F-4D97-AF65-F5344CB8AC3E}">
        <p14:creationId xmlns:p14="http://schemas.microsoft.com/office/powerpoint/2010/main" val="20197745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128" b="13053"/>
          <a:stretch/>
        </p:blipFill>
        <p:spPr>
          <a:xfrm>
            <a:off x="6153705" y="3258105"/>
            <a:ext cx="4318986" cy="3231472"/>
          </a:xfrm>
          <a:prstGeom prst="rect">
            <a:avLst/>
          </a:prstGeom>
        </p:spPr>
      </p:pic>
      <p:sp>
        <p:nvSpPr>
          <p:cNvPr id="2" name="Text Placeholder 1"/>
          <p:cNvSpPr>
            <a:spLocks noGrp="1"/>
          </p:cNvSpPr>
          <p:nvPr>
            <p:ph type="body" sz="quarter" idx="13"/>
          </p:nvPr>
        </p:nvSpPr>
        <p:spPr/>
        <p:txBody>
          <a:bodyPr/>
          <a:lstStyle/>
          <a:p>
            <a:r>
              <a:rPr lang="en-NZ" dirty="0" smtClean="0"/>
              <a:t>Cross border challenges </a:t>
            </a:r>
            <a:endParaRPr lang="en-NZ" dirty="0"/>
          </a:p>
        </p:txBody>
      </p:sp>
      <p:sp>
        <p:nvSpPr>
          <p:cNvPr id="3" name="Title 2"/>
          <p:cNvSpPr>
            <a:spLocks noGrp="1"/>
          </p:cNvSpPr>
          <p:nvPr>
            <p:ph type="title"/>
          </p:nvPr>
        </p:nvSpPr>
        <p:spPr/>
        <p:txBody>
          <a:bodyPr/>
          <a:lstStyle/>
          <a:p>
            <a:r>
              <a:rPr lang="en-NZ" dirty="0" smtClean="0"/>
              <a:t>Charities and Tax</a:t>
            </a:r>
            <a:endParaRPr lang="en-NZ" dirty="0"/>
          </a:p>
        </p:txBody>
      </p:sp>
      <p:sp>
        <p:nvSpPr>
          <p:cNvPr id="4" name="Content Placeholder 3"/>
          <p:cNvSpPr>
            <a:spLocks noGrp="1"/>
          </p:cNvSpPr>
          <p:nvPr>
            <p:ph idx="1"/>
          </p:nvPr>
        </p:nvSpPr>
        <p:spPr>
          <a:xfrm>
            <a:off x="1966674" y="1810591"/>
            <a:ext cx="8374062" cy="4678986"/>
          </a:xfrm>
        </p:spPr>
        <p:txBody>
          <a:bodyPr/>
          <a:lstStyle/>
          <a:p>
            <a:pPr marL="171450" indent="-171450">
              <a:buFont typeface="Arial" panose="020B0604020202020204" pitchFamily="34" charset="0"/>
              <a:buChar char="•"/>
            </a:pPr>
            <a:r>
              <a:rPr lang="en-NZ" dirty="0" smtClean="0"/>
              <a:t>General rule – passive income is able to be applied to charitable purposes outside New Zealand but business income is only exempt where the charity carries out its charitable purposes in New Zealand</a:t>
            </a:r>
          </a:p>
          <a:p>
            <a:pPr marL="171450" indent="-171450">
              <a:buFont typeface="Arial" panose="020B0604020202020204" pitchFamily="34" charset="0"/>
              <a:buChar char="•"/>
            </a:pPr>
            <a:r>
              <a:rPr lang="en-NZ" dirty="0" smtClean="0"/>
              <a:t>Focus is on where the income is applied rather than where it has been earned</a:t>
            </a:r>
          </a:p>
          <a:p>
            <a:pPr marL="171450" indent="-171450">
              <a:buFont typeface="Arial" panose="020B0604020202020204" pitchFamily="34" charset="0"/>
              <a:buChar char="•"/>
            </a:pPr>
            <a:r>
              <a:rPr lang="en-NZ" dirty="0" smtClean="0"/>
              <a:t>Apportionment possible where you have systems to track income sources and where they are applied</a:t>
            </a:r>
          </a:p>
          <a:p>
            <a:pPr marL="171450" indent="-171450">
              <a:buFont typeface="Arial" panose="020B0604020202020204" pitchFamily="34" charset="0"/>
              <a:buChar char="•"/>
            </a:pPr>
            <a:r>
              <a:rPr lang="en-NZ" dirty="0" smtClean="0"/>
              <a:t>Can you stream business income to NZ projects?</a:t>
            </a:r>
          </a:p>
          <a:p>
            <a:pPr marL="171450" indent="-171450">
              <a:buFont typeface="Arial" panose="020B0604020202020204" pitchFamily="34" charset="0"/>
              <a:buChar char="•"/>
            </a:pPr>
            <a:r>
              <a:rPr lang="en-NZ" dirty="0" smtClean="0"/>
              <a:t>Care is also needed if charity wishes to provide benefits offshore that this is consistent with trust deed</a:t>
            </a:r>
          </a:p>
        </p:txBody>
      </p:sp>
    </p:spTree>
    <p:extLst>
      <p:ext uri="{BB962C8B-B14F-4D97-AF65-F5344CB8AC3E}">
        <p14:creationId xmlns:p14="http://schemas.microsoft.com/office/powerpoint/2010/main" val="11641020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838" y="692697"/>
            <a:ext cx="8740650" cy="5433468"/>
          </a:xfrm>
        </p:spPr>
        <p:txBody>
          <a:bodyPr>
            <a:noAutofit/>
          </a:bodyPr>
          <a:lstStyle/>
          <a:p>
            <a:pPr marL="0" indent="0">
              <a:spcBef>
                <a:spcPts val="1200"/>
              </a:spcBef>
              <a:spcAft>
                <a:spcPts val="600"/>
              </a:spcAft>
              <a:buNone/>
            </a:pPr>
            <a:r>
              <a:rPr lang="en-NZ" sz="1700" dirty="0"/>
              <a:t>“As counsel for the Attorney-General remarked in the course of the argument the law of charity is bedevilled by the fact that charitable trusts enjoy two quite different sorts of privilege. On the one hand, they enjoy immunity from the rules against perpetuity and uncertainty and though individual potential beneficiaries cannot sue to enforce them the public interest arising under them is protected by the Attorney-General.  If this was all there would be no reason for the courts not to look favourably on the claim of any purpose trust to be considered as a charity if it seemed calculated to confer some real benefit on those intended to benefit by it whoever they might be and if it would fail if not held to be a charity.  But that is not all. Charities automatically enjoy fiscal privileges which with the increased burden of taxation have become more and more important and in deciding that such and such a trust is a charitable trust the court is endowing it with a substantial annual subsidy at the expense of the taxpayer. Indeed, claims of trusts to rank as charities are just as often challenged by the revenue as by those who would take the fund if the trust was invalid” (Lord Cross, </a:t>
            </a:r>
            <a:r>
              <a:rPr lang="en-NZ" sz="1700" i="1" dirty="0"/>
              <a:t>Dingle v Turner</a:t>
            </a:r>
            <a:r>
              <a:rPr lang="en-NZ" sz="1700" dirty="0"/>
              <a:t> [1972] AC 601)</a:t>
            </a:r>
          </a:p>
          <a:p>
            <a:pPr marL="357188" indent="-357188">
              <a:spcBef>
                <a:spcPts val="1200"/>
              </a:spcBef>
              <a:spcAft>
                <a:spcPts val="600"/>
              </a:spcAft>
            </a:pPr>
            <a:r>
              <a:rPr lang="en-NZ" sz="1700" dirty="0"/>
              <a:t>Charities unique legal and social organisation:</a:t>
            </a:r>
          </a:p>
          <a:p>
            <a:pPr marL="534988" lvl="1" indent="-177800">
              <a:spcBef>
                <a:spcPts val="600"/>
              </a:spcBef>
              <a:spcAft>
                <a:spcPts val="600"/>
              </a:spcAft>
              <a:buFont typeface="Wingdings" panose="05000000000000000000" pitchFamily="2" charset="2"/>
              <a:buChar char="Ø"/>
            </a:pPr>
            <a:r>
              <a:rPr lang="en-NZ" sz="1700" dirty="0">
                <a:solidFill>
                  <a:prstClr val="black"/>
                </a:solidFill>
              </a:rPr>
              <a:t>Established for “the public benefit” and protected  by Crown </a:t>
            </a:r>
          </a:p>
          <a:p>
            <a:pPr marL="534988" lvl="1" indent="-177800">
              <a:spcBef>
                <a:spcPts val="600"/>
              </a:spcBef>
              <a:spcAft>
                <a:spcPts val="600"/>
              </a:spcAft>
              <a:buFont typeface="Wingdings" panose="05000000000000000000" pitchFamily="2" charset="2"/>
              <a:buChar char="Ø"/>
            </a:pPr>
            <a:r>
              <a:rPr lang="en-NZ" sz="1700" dirty="0">
                <a:solidFill>
                  <a:prstClr val="black"/>
                </a:solidFill>
              </a:rPr>
              <a:t>Subject to important legal immunities and concessions (particularly tax concessions)</a:t>
            </a:r>
          </a:p>
          <a:p>
            <a:pPr marL="534988" lvl="1" indent="-177800">
              <a:spcBef>
                <a:spcPts val="600"/>
              </a:spcBef>
              <a:spcAft>
                <a:spcPts val="1200"/>
              </a:spcAft>
              <a:buFont typeface="Wingdings" panose="05000000000000000000" pitchFamily="2" charset="2"/>
              <a:buChar char="Ø"/>
            </a:pPr>
            <a:r>
              <a:rPr lang="en-NZ" sz="1700" dirty="0">
                <a:solidFill>
                  <a:prstClr val="black"/>
                </a:solidFill>
              </a:rPr>
              <a:t>Tensions and links between charity and tax policy settings still “bedevil” charity practice and these two imperatives still walk “arm in arm” (</a:t>
            </a:r>
            <a:r>
              <a:rPr lang="en-NZ" sz="1700" i="1" dirty="0">
                <a:solidFill>
                  <a:prstClr val="black"/>
                </a:solidFill>
              </a:rPr>
              <a:t>Dingle</a:t>
            </a:r>
            <a:r>
              <a:rPr lang="en-NZ" sz="1700" dirty="0">
                <a:solidFill>
                  <a:prstClr val="black"/>
                </a:solidFill>
              </a:rPr>
              <a:t>) (concept </a:t>
            </a:r>
            <a:r>
              <a:rPr lang="en-NZ" sz="1700" i="1" dirty="0">
                <a:solidFill>
                  <a:prstClr val="black"/>
                </a:solidFill>
              </a:rPr>
              <a:t>tax charity</a:t>
            </a:r>
            <a:r>
              <a:rPr lang="en-NZ" sz="1700" dirty="0">
                <a:solidFill>
                  <a:prstClr val="black"/>
                </a:solidFill>
              </a:rPr>
              <a:t> illustrates this as does link tax ruling and registration requirements)</a:t>
            </a:r>
          </a:p>
          <a:p>
            <a:pPr lvl="1">
              <a:spcBef>
                <a:spcPts val="600"/>
              </a:spcBef>
              <a:spcAft>
                <a:spcPts val="1200"/>
              </a:spcAft>
              <a:buFont typeface="Wingdings" panose="05000000000000000000" pitchFamily="2" charset="2"/>
              <a:buChar char="Ø"/>
            </a:pPr>
            <a:endParaRPr lang="en-NZ" sz="1800" dirty="0">
              <a:solidFill>
                <a:prstClr val="black"/>
              </a:solidFill>
            </a:endParaRPr>
          </a:p>
          <a:p>
            <a:pPr>
              <a:spcBef>
                <a:spcPts val="1200"/>
              </a:spcBef>
              <a:spcAft>
                <a:spcPts val="600"/>
              </a:spcAft>
            </a:pPr>
            <a:endParaRPr lang="en-NZ" sz="1800" dirty="0"/>
          </a:p>
        </p:txBody>
      </p:sp>
      <p:sp>
        <p:nvSpPr>
          <p:cNvPr id="4" name="Slide Number Placeholder 3"/>
          <p:cNvSpPr>
            <a:spLocks noGrp="1"/>
          </p:cNvSpPr>
          <p:nvPr>
            <p:ph type="sldNum" sz="quarter" idx="12"/>
          </p:nvPr>
        </p:nvSpPr>
        <p:spPr>
          <a:xfrm>
            <a:off x="1991544" y="6163792"/>
            <a:ext cx="8208912" cy="649584"/>
          </a:xfrm>
        </p:spPr>
        <p:txBody>
          <a:bodyPr/>
          <a:lstStyle/>
          <a:p>
            <a:pPr algn="ctr"/>
            <a:fld id="{F54551DF-0A39-4E6C-90E7-C236C2302FF1}" type="slidenum">
              <a:rPr lang="en-NZ" sz="800">
                <a:solidFill>
                  <a:prstClr val="black">
                    <a:tint val="75000"/>
                  </a:prstClr>
                </a:solidFill>
              </a:rPr>
              <a:pPr algn="ctr"/>
              <a:t>2</a:t>
            </a:fld>
            <a:endParaRPr lang="en-NZ" sz="800" dirty="0">
              <a:solidFill>
                <a:prstClr val="black">
                  <a:tint val="75000"/>
                </a:prstClr>
              </a:solidFill>
            </a:endParaRPr>
          </a:p>
        </p:txBody>
      </p:sp>
      <p:sp>
        <p:nvSpPr>
          <p:cNvPr id="8" name="Title 1"/>
          <p:cNvSpPr txBox="1">
            <a:spLocks/>
          </p:cNvSpPr>
          <p:nvPr/>
        </p:nvSpPr>
        <p:spPr>
          <a:xfrm>
            <a:off x="1747838" y="188641"/>
            <a:ext cx="7777162" cy="57467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744C9E"/>
                </a:solidFill>
                <a:cs typeface="Arial" pitchFamily="34" charset="0"/>
              </a:rPr>
              <a:t>Session 7: Tax Issues</a:t>
            </a:r>
            <a:endParaRPr lang="en-NZ" sz="2800" b="1" dirty="0">
              <a:solidFill>
                <a:srgbClr val="744C9E"/>
              </a:solidFill>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9336360" y="6169884"/>
            <a:ext cx="1094110" cy="554231"/>
          </a:xfrm>
          <a:prstGeom prst="rect">
            <a:avLst/>
          </a:prstGeom>
        </p:spPr>
      </p:pic>
    </p:spTree>
    <p:extLst>
      <p:ext uri="{BB962C8B-B14F-4D97-AF65-F5344CB8AC3E}">
        <p14:creationId xmlns:p14="http://schemas.microsoft.com/office/powerpoint/2010/main" val="230417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07332"/>
            <a:ext cx="8363272" cy="5218832"/>
          </a:xfrm>
        </p:spPr>
        <p:txBody>
          <a:bodyPr>
            <a:noAutofit/>
          </a:bodyPr>
          <a:lstStyle/>
          <a:p>
            <a:pPr>
              <a:spcBef>
                <a:spcPts val="1200"/>
              </a:spcBef>
              <a:spcAft>
                <a:spcPts val="1200"/>
              </a:spcAft>
            </a:pPr>
            <a:r>
              <a:rPr lang="en-NZ" sz="1900" dirty="0"/>
              <a:t>At a macro level, any serious discussion about taxation’s influence on charity law and practice needs to recognise that:</a:t>
            </a:r>
          </a:p>
          <a:p>
            <a:pPr lvl="1">
              <a:spcBef>
                <a:spcPts val="600"/>
              </a:spcBef>
              <a:spcAft>
                <a:spcPts val="1200"/>
              </a:spcAft>
              <a:buFont typeface="Wingdings" panose="05000000000000000000" pitchFamily="2" charset="2"/>
              <a:buChar char="Ø"/>
            </a:pPr>
            <a:r>
              <a:rPr lang="en-NZ" sz="1900" dirty="0"/>
              <a:t>Tax concessions central to many charity’s existence</a:t>
            </a:r>
          </a:p>
          <a:p>
            <a:pPr lvl="1">
              <a:spcBef>
                <a:spcPts val="600"/>
              </a:spcBef>
              <a:spcAft>
                <a:spcPts val="1200"/>
              </a:spcAft>
              <a:buFont typeface="Wingdings" panose="05000000000000000000" pitchFamily="2" charset="2"/>
              <a:buChar char="Ø"/>
            </a:pPr>
            <a:r>
              <a:rPr lang="en-NZ" sz="1900" dirty="0"/>
              <a:t>Key legal/tax concepts underpin all relevant legislative frameworks (“private pecuniary profit”, “established and maintained exclusively for charitable purposes”, “gift”, “charitable purposes not limited to New Zealand, etc.”)</a:t>
            </a:r>
          </a:p>
          <a:p>
            <a:pPr lvl="1">
              <a:spcBef>
                <a:spcPts val="600"/>
              </a:spcBef>
              <a:spcAft>
                <a:spcPts val="1200"/>
              </a:spcAft>
              <a:buFont typeface="Wingdings" panose="05000000000000000000" pitchFamily="2" charset="2"/>
              <a:buChar char="Ø"/>
            </a:pPr>
            <a:r>
              <a:rPr lang="en-NZ" sz="1900" dirty="0"/>
              <a:t>Handful of taxation rules regulate tax concessions, some of rules old and uncertain in application, little guiding legal authority</a:t>
            </a:r>
          </a:p>
          <a:p>
            <a:pPr lvl="1">
              <a:spcBef>
                <a:spcPts val="600"/>
              </a:spcBef>
              <a:spcAft>
                <a:spcPts val="1200"/>
              </a:spcAft>
              <a:buFont typeface="Wingdings" panose="05000000000000000000" pitchFamily="2" charset="2"/>
              <a:buChar char="Ø"/>
            </a:pPr>
            <a:r>
              <a:rPr lang="en-NZ" sz="1900" dirty="0"/>
              <a:t>Helpful practical guidelines and information published by Inland Revenue and Charities Services </a:t>
            </a:r>
          </a:p>
          <a:p>
            <a:pPr lvl="1">
              <a:spcBef>
                <a:spcPts val="600"/>
              </a:spcBef>
              <a:spcAft>
                <a:spcPts val="1200"/>
              </a:spcAft>
              <a:buFont typeface="Wingdings" panose="05000000000000000000" pitchFamily="2" charset="2"/>
              <a:buChar char="Ø"/>
            </a:pPr>
            <a:r>
              <a:rPr lang="en-NZ" sz="1900" dirty="0"/>
              <a:t>2 major regulators involved (Charities Services and Inland Revenue) often unclear who doing what, extent of co-operation, secrecy protocols, etc.</a:t>
            </a:r>
          </a:p>
          <a:p>
            <a:pPr lvl="1">
              <a:spcBef>
                <a:spcPts val="600"/>
              </a:spcBef>
              <a:spcAft>
                <a:spcPts val="1200"/>
              </a:spcAft>
              <a:buFont typeface="Wingdings" panose="05000000000000000000" pitchFamily="2" charset="2"/>
              <a:buChar char="Ø"/>
            </a:pPr>
            <a:r>
              <a:rPr lang="en-NZ" sz="1900" dirty="0"/>
              <a:t>Whole area needs more unified approach and some rules need reform</a:t>
            </a:r>
          </a:p>
          <a:p>
            <a:pPr>
              <a:spcBef>
                <a:spcPts val="600"/>
              </a:spcBef>
              <a:spcAft>
                <a:spcPts val="1200"/>
              </a:spcAft>
            </a:pPr>
            <a:endParaRPr lang="en-NZ" sz="2000" dirty="0"/>
          </a:p>
          <a:p>
            <a:pPr lvl="1">
              <a:spcBef>
                <a:spcPts val="600"/>
              </a:spcBef>
              <a:spcAft>
                <a:spcPts val="1200"/>
              </a:spcAft>
              <a:buFont typeface="Wingdings" panose="05000000000000000000" pitchFamily="2" charset="2"/>
              <a:buChar char="§"/>
            </a:pPr>
            <a:endParaRPr lang="en-NZ" sz="2500" dirty="0"/>
          </a:p>
          <a:p>
            <a:pPr lvl="1">
              <a:spcBef>
                <a:spcPts val="1200"/>
              </a:spcBef>
              <a:spcAft>
                <a:spcPts val="1200"/>
              </a:spcAft>
              <a:buFont typeface="Wingdings" panose="05000000000000000000" pitchFamily="2" charset="2"/>
              <a:buChar char="§"/>
            </a:pPr>
            <a:endParaRPr lang="en-NZ" sz="2500" dirty="0"/>
          </a:p>
        </p:txBody>
      </p:sp>
      <p:sp>
        <p:nvSpPr>
          <p:cNvPr id="4" name="Slide Number Placeholder 3"/>
          <p:cNvSpPr>
            <a:spLocks noGrp="1"/>
          </p:cNvSpPr>
          <p:nvPr>
            <p:ph type="sldNum" sz="quarter" idx="12"/>
          </p:nvPr>
        </p:nvSpPr>
        <p:spPr>
          <a:xfrm>
            <a:off x="1991544" y="6163792"/>
            <a:ext cx="8208912" cy="649584"/>
          </a:xfrm>
        </p:spPr>
        <p:txBody>
          <a:bodyPr/>
          <a:lstStyle/>
          <a:p>
            <a:pPr algn="ctr"/>
            <a:fld id="{F54551DF-0A39-4E6C-90E7-C236C2302FF1}" type="slidenum">
              <a:rPr lang="en-NZ" sz="800">
                <a:solidFill>
                  <a:prstClr val="black">
                    <a:tint val="75000"/>
                  </a:prstClr>
                </a:solidFill>
              </a:rPr>
              <a:pPr algn="ctr"/>
              <a:t>3</a:t>
            </a:fld>
            <a:endParaRPr lang="en-NZ" sz="800" dirty="0">
              <a:solidFill>
                <a:prstClr val="black">
                  <a:tint val="75000"/>
                </a:prstClr>
              </a:solidFill>
            </a:endParaRPr>
          </a:p>
        </p:txBody>
      </p:sp>
      <p:sp>
        <p:nvSpPr>
          <p:cNvPr id="8" name="Title 1"/>
          <p:cNvSpPr txBox="1">
            <a:spLocks/>
          </p:cNvSpPr>
          <p:nvPr/>
        </p:nvSpPr>
        <p:spPr>
          <a:xfrm>
            <a:off x="1747838" y="332657"/>
            <a:ext cx="7777162" cy="57467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744C9E"/>
                </a:solidFill>
                <a:cs typeface="Arial" pitchFamily="34" charset="0"/>
              </a:rPr>
              <a:t> Session 7: Tax Issues</a:t>
            </a:r>
            <a:endParaRPr lang="en-NZ" sz="2800" b="1" dirty="0">
              <a:solidFill>
                <a:srgbClr val="744C9E"/>
              </a:solidFill>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9336360" y="6169884"/>
            <a:ext cx="1094110" cy="554231"/>
          </a:xfrm>
          <a:prstGeom prst="rect">
            <a:avLst/>
          </a:prstGeom>
        </p:spPr>
      </p:pic>
    </p:spTree>
    <p:extLst>
      <p:ext uri="{BB962C8B-B14F-4D97-AF65-F5344CB8AC3E}">
        <p14:creationId xmlns:p14="http://schemas.microsoft.com/office/powerpoint/2010/main" val="190015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363272" cy="5721500"/>
          </a:xfrm>
        </p:spPr>
        <p:txBody>
          <a:bodyPr>
            <a:noAutofit/>
          </a:bodyPr>
          <a:lstStyle/>
          <a:p>
            <a:pPr>
              <a:spcBef>
                <a:spcPts val="1200"/>
              </a:spcBef>
              <a:spcAft>
                <a:spcPts val="1200"/>
              </a:spcAft>
            </a:pPr>
            <a:endParaRPr lang="en-NZ" sz="2400" dirty="0"/>
          </a:p>
          <a:p>
            <a:pPr>
              <a:spcBef>
                <a:spcPts val="1200"/>
              </a:spcBef>
              <a:spcAft>
                <a:spcPts val="1200"/>
              </a:spcAft>
            </a:pPr>
            <a:r>
              <a:rPr lang="en-NZ" sz="2400" dirty="0"/>
              <a:t>At a micro level, three specific charity/tax areas are now discussed in more detail to illustrate these themes </a:t>
            </a:r>
          </a:p>
          <a:p>
            <a:pPr lvl="1">
              <a:spcBef>
                <a:spcPts val="600"/>
              </a:spcBef>
              <a:spcAft>
                <a:spcPts val="1200"/>
              </a:spcAft>
              <a:buFont typeface="Wingdings" panose="05000000000000000000" pitchFamily="2" charset="2"/>
              <a:buChar char="Ø"/>
            </a:pPr>
            <a:r>
              <a:rPr lang="en-NZ" sz="2400" dirty="0"/>
              <a:t>Entering and exiting the registered charitable sector </a:t>
            </a:r>
          </a:p>
          <a:p>
            <a:pPr lvl="1">
              <a:spcBef>
                <a:spcPts val="600"/>
              </a:spcBef>
              <a:spcAft>
                <a:spcPts val="1200"/>
              </a:spcAft>
              <a:buFont typeface="Wingdings" panose="05000000000000000000" pitchFamily="2" charset="2"/>
              <a:buChar char="Ø"/>
            </a:pPr>
            <a:r>
              <a:rPr lang="en-NZ" sz="2400" dirty="0"/>
              <a:t>Cross-border challenges involving offshore charitable purposes/activities</a:t>
            </a:r>
          </a:p>
          <a:p>
            <a:pPr lvl="1">
              <a:spcBef>
                <a:spcPts val="600"/>
              </a:spcBef>
              <a:spcAft>
                <a:spcPts val="1200"/>
              </a:spcAft>
              <a:buFont typeface="Wingdings" panose="05000000000000000000" pitchFamily="2" charset="2"/>
              <a:buChar char="Ø"/>
            </a:pPr>
            <a:r>
              <a:rPr lang="en-NZ" sz="2400" dirty="0"/>
              <a:t>Donation tax concessions</a:t>
            </a:r>
          </a:p>
          <a:p>
            <a:pPr>
              <a:spcBef>
                <a:spcPts val="1200"/>
              </a:spcBef>
              <a:spcAft>
                <a:spcPts val="1200"/>
              </a:spcAft>
            </a:pPr>
            <a:r>
              <a:rPr lang="en-NZ" sz="2400" dirty="0">
                <a:solidFill>
                  <a:prstClr val="black"/>
                </a:solidFill>
              </a:rPr>
              <a:t>Internationally </a:t>
            </a:r>
            <a:r>
              <a:rPr lang="en-NZ" sz="2400" dirty="0"/>
              <a:t>these areas generate important tax/charity qualification and boundary issues requiring specific and clear legislative responses and charities do not have surplus money to spend on tax problems in this context</a:t>
            </a:r>
          </a:p>
        </p:txBody>
      </p:sp>
      <p:sp>
        <p:nvSpPr>
          <p:cNvPr id="4" name="Slide Number Placeholder 3"/>
          <p:cNvSpPr>
            <a:spLocks noGrp="1"/>
          </p:cNvSpPr>
          <p:nvPr>
            <p:ph type="sldNum" sz="quarter" idx="12"/>
          </p:nvPr>
        </p:nvSpPr>
        <p:spPr>
          <a:xfrm>
            <a:off x="1991544" y="6163792"/>
            <a:ext cx="8208912" cy="649584"/>
          </a:xfrm>
        </p:spPr>
        <p:txBody>
          <a:bodyPr/>
          <a:lstStyle/>
          <a:p>
            <a:pPr algn="ctr"/>
            <a:fld id="{F54551DF-0A39-4E6C-90E7-C236C2302FF1}" type="slidenum">
              <a:rPr lang="en-NZ" sz="800">
                <a:solidFill>
                  <a:prstClr val="black">
                    <a:tint val="75000"/>
                  </a:prstClr>
                </a:solidFill>
              </a:rPr>
              <a:pPr algn="ctr"/>
              <a:t>4</a:t>
            </a:fld>
            <a:endParaRPr lang="en-NZ" sz="800" dirty="0">
              <a:solidFill>
                <a:prstClr val="black">
                  <a:tint val="75000"/>
                </a:prstClr>
              </a:solidFill>
            </a:endParaRPr>
          </a:p>
        </p:txBody>
      </p:sp>
      <p:sp>
        <p:nvSpPr>
          <p:cNvPr id="8" name="Title 1"/>
          <p:cNvSpPr txBox="1">
            <a:spLocks/>
          </p:cNvSpPr>
          <p:nvPr/>
        </p:nvSpPr>
        <p:spPr>
          <a:xfrm>
            <a:off x="1747838" y="332657"/>
            <a:ext cx="7777162" cy="57467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744C9E"/>
                </a:solidFill>
                <a:cs typeface="Arial" pitchFamily="34" charset="0"/>
              </a:rPr>
              <a:t> Session 7: Tax Issues</a:t>
            </a:r>
            <a:endParaRPr lang="en-NZ" sz="2800" b="1" dirty="0">
              <a:solidFill>
                <a:srgbClr val="744C9E"/>
              </a:solidFill>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9336360" y="6169884"/>
            <a:ext cx="1094110" cy="554231"/>
          </a:xfrm>
          <a:prstGeom prst="rect">
            <a:avLst/>
          </a:prstGeom>
        </p:spPr>
      </p:pic>
    </p:spTree>
    <p:extLst>
      <p:ext uri="{BB962C8B-B14F-4D97-AF65-F5344CB8AC3E}">
        <p14:creationId xmlns:p14="http://schemas.microsoft.com/office/powerpoint/2010/main" val="365145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209800" y="2130425"/>
            <a:ext cx="7772400" cy="2066018"/>
          </a:xfrm>
        </p:spPr>
        <p:txBody>
          <a:bodyPr/>
          <a:lstStyle/>
          <a:p>
            <a:r>
              <a:rPr lang="en-NZ" sz="3200" b="1" dirty="0"/>
              <a:t>TAX ISSUES AND CHARITIES</a:t>
            </a:r>
            <a:br>
              <a:rPr lang="en-NZ" sz="3200" b="1" dirty="0"/>
            </a:br>
            <a:r>
              <a:rPr lang="en-NZ" sz="3200" b="1" dirty="0"/>
              <a:t/>
            </a:r>
            <a:br>
              <a:rPr lang="en-NZ" sz="3200" b="1" dirty="0"/>
            </a:br>
            <a:r>
              <a:rPr lang="en-NZ" sz="1800" b="1" dirty="0"/>
              <a:t>Entering and exiting the registered charitable sector</a:t>
            </a:r>
            <a:br>
              <a:rPr lang="en-NZ" sz="1800" b="1" dirty="0"/>
            </a:br>
            <a:r>
              <a:rPr lang="en-NZ" sz="1800" b="1" dirty="0"/>
              <a:t>Cross border challenges</a:t>
            </a:r>
            <a:br>
              <a:rPr lang="en-NZ" sz="1800" b="1" dirty="0"/>
            </a:br>
            <a:r>
              <a:rPr lang="en-NZ" sz="1800" b="1" dirty="0"/>
              <a:t>Donation tax concessions</a:t>
            </a:r>
            <a:endParaRPr lang="en-US" sz="1800" b="1" dirty="0"/>
          </a:p>
        </p:txBody>
      </p:sp>
      <p:sp>
        <p:nvSpPr>
          <p:cNvPr id="23555" name="Rectangle 3"/>
          <p:cNvSpPr>
            <a:spLocks noGrp="1" noChangeArrowheads="1"/>
          </p:cNvSpPr>
          <p:nvPr>
            <p:ph type="subTitle" idx="1"/>
          </p:nvPr>
        </p:nvSpPr>
        <p:spPr/>
        <p:txBody>
          <a:bodyPr/>
          <a:lstStyle/>
          <a:p>
            <a:endParaRPr lang="en-NZ" b="1" dirty="0" smtClean="0"/>
          </a:p>
          <a:p>
            <a:endParaRPr lang="en-NZ" b="1" dirty="0"/>
          </a:p>
          <a:p>
            <a:endParaRPr lang="en-NZ" sz="1400" dirty="0"/>
          </a:p>
          <a:p>
            <a:endParaRPr lang="en-NZ" sz="1400" dirty="0"/>
          </a:p>
          <a:p>
            <a:r>
              <a:rPr lang="en-NZ" sz="1400" dirty="0"/>
              <a:t>26 April 2018</a:t>
            </a:r>
          </a:p>
          <a:p>
            <a:endParaRPr lang="en-NZ" sz="1400" dirty="0"/>
          </a:p>
          <a:p>
            <a:r>
              <a:rPr lang="en-NZ" sz="1400" dirty="0"/>
              <a:t>Presenters: Andrew Babbage, Stewart Donaldson, Denham Martin</a:t>
            </a:r>
          </a:p>
          <a:p>
            <a:endParaRPr lang="en-NZ" sz="1400" dirty="0"/>
          </a:p>
        </p:txBody>
      </p:sp>
    </p:spTree>
    <p:extLst>
      <p:ext uri="{BB962C8B-B14F-4D97-AF65-F5344CB8AC3E}">
        <p14:creationId xmlns:p14="http://schemas.microsoft.com/office/powerpoint/2010/main" val="312878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932792" y="4555672"/>
            <a:ext cx="6648225" cy="1507737"/>
          </a:xfrm>
          <a:prstGeom prst="rect">
            <a:avLst/>
          </a:prstGeom>
          <a:solidFill>
            <a:schemeClr val="accent2">
              <a:lumMod val="40000"/>
              <a:lumOff val="60000"/>
            </a:schemeClr>
          </a:solidFill>
          <a:ln>
            <a:noFill/>
          </a:ln>
          <a:effectLs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a:lstStyle>
          <a:p>
            <a:pPr marL="0" indent="0">
              <a:buNone/>
            </a:pPr>
            <a:endParaRPr lang="en-US" sz="1400" b="1" kern="0" dirty="0">
              <a:solidFill>
                <a:srgbClr val="000000"/>
              </a:solidFill>
            </a:endParaRPr>
          </a:p>
        </p:txBody>
      </p:sp>
      <p:sp>
        <p:nvSpPr>
          <p:cNvPr id="30722" name="Rectangle 2"/>
          <p:cNvSpPr>
            <a:spLocks noGrp="1" noChangeArrowheads="1"/>
          </p:cNvSpPr>
          <p:nvPr>
            <p:ph type="title"/>
          </p:nvPr>
        </p:nvSpPr>
        <p:spPr/>
        <p:txBody>
          <a:bodyPr/>
          <a:lstStyle/>
          <a:p>
            <a:r>
              <a:rPr lang="en-NZ" sz="3200" b="1" dirty="0"/>
              <a:t>ENTERING THE SECTOR</a:t>
            </a:r>
            <a:endParaRPr lang="en-US" sz="3200" dirty="0"/>
          </a:p>
        </p:txBody>
      </p:sp>
      <p:sp>
        <p:nvSpPr>
          <p:cNvPr id="30723" name="Rectangle 3"/>
          <p:cNvSpPr>
            <a:spLocks noGrp="1" noChangeArrowheads="1"/>
          </p:cNvSpPr>
          <p:nvPr>
            <p:ph type="body" idx="1"/>
          </p:nvPr>
        </p:nvSpPr>
        <p:spPr>
          <a:xfrm>
            <a:off x="1922034" y="1245548"/>
            <a:ext cx="6841022" cy="2620585"/>
          </a:xfrm>
        </p:spPr>
        <p:txBody>
          <a:bodyPr/>
          <a:lstStyle/>
          <a:p>
            <a:pPr>
              <a:buFont typeface="Arial" panose="020B0604020202020204" pitchFamily="34" charset="0"/>
              <a:buChar char="•"/>
            </a:pPr>
            <a:r>
              <a:rPr lang="en-NZ" sz="1600" dirty="0"/>
              <a:t>Registration with DIA Charities results in automatic income tax exemption and approved </a:t>
            </a:r>
            <a:r>
              <a:rPr lang="en-NZ" sz="1600" dirty="0" err="1"/>
              <a:t>donee</a:t>
            </a:r>
            <a:r>
              <a:rPr lang="en-NZ" sz="1600" dirty="0"/>
              <a:t> status in most cases</a:t>
            </a:r>
          </a:p>
          <a:p>
            <a:pPr>
              <a:buFont typeface="Arial" panose="020B0604020202020204" pitchFamily="34" charset="0"/>
              <a:buChar char="•"/>
            </a:pPr>
            <a:endParaRPr lang="en-NZ" sz="1600" dirty="0"/>
          </a:p>
          <a:p>
            <a:pPr>
              <a:buFont typeface="Arial" panose="020B0604020202020204" pitchFamily="34" charset="0"/>
              <a:buChar char="•"/>
            </a:pPr>
            <a:r>
              <a:rPr lang="en-NZ" sz="1600" dirty="0"/>
              <a:t>Expect to contact Inland Revenue when you:</a:t>
            </a:r>
          </a:p>
          <a:p>
            <a:pPr lvl="1">
              <a:buFont typeface="Arial" panose="020B0604020202020204" pitchFamily="34" charset="0"/>
              <a:buChar char="•"/>
            </a:pPr>
            <a:r>
              <a:rPr lang="en-NZ" sz="1600" dirty="0"/>
              <a:t>Apply for an IRD number, </a:t>
            </a:r>
          </a:p>
          <a:p>
            <a:pPr lvl="1">
              <a:buFont typeface="Arial" panose="020B0604020202020204" pitchFamily="34" charset="0"/>
              <a:buChar char="•"/>
            </a:pPr>
            <a:r>
              <a:rPr lang="en-NZ" sz="1600" dirty="0"/>
              <a:t>Want to obtain </a:t>
            </a:r>
            <a:r>
              <a:rPr lang="en-NZ" sz="1600" dirty="0" err="1"/>
              <a:t>donee</a:t>
            </a:r>
            <a:r>
              <a:rPr lang="en-NZ" sz="1600" dirty="0"/>
              <a:t> status and you apply a high proportion of funds to charitable purposes outside NZ,</a:t>
            </a:r>
          </a:p>
          <a:p>
            <a:pPr lvl="1">
              <a:buFont typeface="Arial" panose="020B0604020202020204" pitchFamily="34" charset="0"/>
              <a:buChar char="•"/>
            </a:pPr>
            <a:r>
              <a:rPr lang="en-NZ" sz="1600" dirty="0"/>
              <a:t>Have business income and carry out any charitable purposes overseas, </a:t>
            </a:r>
          </a:p>
          <a:p>
            <a:pPr lvl="1">
              <a:buFont typeface="Arial" panose="020B0604020202020204" pitchFamily="34" charset="0"/>
              <a:buChar char="•"/>
            </a:pPr>
            <a:r>
              <a:rPr lang="en-NZ" sz="1600" dirty="0"/>
              <a:t>Wish to obtain a resident withholding tax certificate of exemption,</a:t>
            </a:r>
          </a:p>
          <a:p>
            <a:pPr lvl="1">
              <a:buFont typeface="Arial" panose="020B0604020202020204" pitchFamily="34" charset="0"/>
              <a:buChar char="•"/>
            </a:pPr>
            <a:r>
              <a:rPr lang="en-NZ" sz="1600" dirty="0"/>
              <a:t>Register for GST, PAYE or other tax types</a:t>
            </a:r>
          </a:p>
          <a:p>
            <a:pPr lvl="1">
              <a:buFont typeface="Arial" panose="020B0604020202020204" pitchFamily="34" charset="0"/>
              <a:buChar char="•"/>
            </a:pPr>
            <a:endParaRPr lang="en-NZ" sz="1200" dirty="0"/>
          </a:p>
          <a:p>
            <a:pPr marL="0" indent="0">
              <a:buNone/>
            </a:pPr>
            <a:r>
              <a:rPr lang="en-NZ" sz="1400" b="1" i="1" dirty="0"/>
              <a:t>Statistics Snapshot</a:t>
            </a:r>
          </a:p>
          <a:p>
            <a:pPr>
              <a:buFont typeface="Arial" panose="020B0604020202020204" pitchFamily="34" charset="0"/>
              <a:buChar char="•"/>
            </a:pPr>
            <a:r>
              <a:rPr lang="en-NZ" sz="1400" dirty="0"/>
              <a:t>13,600 registered charities are also GST registered (about 50%)</a:t>
            </a:r>
          </a:p>
          <a:p>
            <a:pPr>
              <a:buFont typeface="Arial" panose="020B0604020202020204" pitchFamily="34" charset="0"/>
              <a:buChar char="•"/>
            </a:pPr>
            <a:r>
              <a:rPr lang="en-NZ" sz="1400" dirty="0"/>
              <a:t>20,000 registered charities have a certificate of exemption for resident withholding taxes (about 70%)</a:t>
            </a:r>
          </a:p>
          <a:p>
            <a:pPr>
              <a:buFont typeface="Arial" panose="020B0604020202020204" pitchFamily="34" charset="0"/>
              <a:buChar char="•"/>
            </a:pPr>
            <a:r>
              <a:rPr lang="en-NZ" sz="1400" dirty="0"/>
              <a:t>About 3,000-4,000 volunteers receive honoraria payments which have tax deducted at source</a:t>
            </a:r>
          </a:p>
          <a:p>
            <a:pPr marL="0" indent="0">
              <a:buNone/>
            </a:pPr>
            <a:endParaRPr lang="en-US" sz="1400" b="1" dirty="0"/>
          </a:p>
        </p:txBody>
      </p:sp>
      <p:pic>
        <p:nvPicPr>
          <p:cNvPr id="3074" name="Picture 2" descr="Image result for ins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36015" y="2203574"/>
            <a:ext cx="3301832"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8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932792" y="4378366"/>
            <a:ext cx="6648225" cy="1685042"/>
          </a:xfrm>
          <a:prstGeom prst="rect">
            <a:avLst/>
          </a:prstGeom>
          <a:solidFill>
            <a:schemeClr val="accent2">
              <a:lumMod val="40000"/>
              <a:lumOff val="60000"/>
            </a:schemeClr>
          </a:solidFill>
          <a:ln>
            <a:noFill/>
          </a:ln>
          <a:effectLs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a:lstStyle>
          <a:p>
            <a:pPr marL="0" indent="0">
              <a:buNone/>
            </a:pPr>
            <a:endParaRPr lang="en-US" sz="1400" b="1" kern="0" dirty="0">
              <a:solidFill>
                <a:srgbClr val="000000"/>
              </a:solidFill>
            </a:endParaRPr>
          </a:p>
        </p:txBody>
      </p:sp>
      <p:sp>
        <p:nvSpPr>
          <p:cNvPr id="30722" name="Rectangle 2"/>
          <p:cNvSpPr>
            <a:spLocks noGrp="1" noChangeArrowheads="1"/>
          </p:cNvSpPr>
          <p:nvPr>
            <p:ph type="title"/>
          </p:nvPr>
        </p:nvSpPr>
        <p:spPr/>
        <p:txBody>
          <a:bodyPr/>
          <a:lstStyle/>
          <a:p>
            <a:r>
              <a:rPr lang="en-NZ" sz="3200" b="1" dirty="0"/>
              <a:t>EXITING THE SECTOR</a:t>
            </a:r>
            <a:endParaRPr lang="en-US" sz="3200" dirty="0"/>
          </a:p>
        </p:txBody>
      </p:sp>
      <p:sp>
        <p:nvSpPr>
          <p:cNvPr id="30723" name="Rectangle 3"/>
          <p:cNvSpPr>
            <a:spLocks noGrp="1" noChangeArrowheads="1"/>
          </p:cNvSpPr>
          <p:nvPr>
            <p:ph type="body" idx="1"/>
          </p:nvPr>
        </p:nvSpPr>
        <p:spPr>
          <a:xfrm>
            <a:off x="1922034" y="1245548"/>
            <a:ext cx="6841022" cy="2620585"/>
          </a:xfrm>
        </p:spPr>
        <p:txBody>
          <a:bodyPr/>
          <a:lstStyle/>
          <a:p>
            <a:pPr>
              <a:buFont typeface="Arial" panose="020B0604020202020204" pitchFamily="34" charset="0"/>
              <a:buChar char="•"/>
            </a:pPr>
            <a:r>
              <a:rPr lang="en-NZ" sz="1600" dirty="0"/>
              <a:t>From 2014 new rules apply to deregistered charities</a:t>
            </a:r>
          </a:p>
          <a:p>
            <a:pPr>
              <a:buFont typeface="Arial" panose="020B0604020202020204" pitchFamily="34" charset="0"/>
              <a:buChar char="•"/>
            </a:pPr>
            <a:endParaRPr lang="en-NZ" sz="1600" dirty="0"/>
          </a:p>
          <a:p>
            <a:pPr>
              <a:buFont typeface="Arial" panose="020B0604020202020204" pitchFamily="34" charset="0"/>
              <a:buChar char="•"/>
            </a:pPr>
            <a:r>
              <a:rPr lang="en-NZ" sz="1600" dirty="0"/>
              <a:t>The rules ensure that if an entity has claimed income tax exemptions as a charity and has accumulated assets, these assets  should always be destined for a charitable purpose, even if the entity is deregistered</a:t>
            </a:r>
          </a:p>
          <a:p>
            <a:pPr>
              <a:buFont typeface="Arial" panose="020B0604020202020204" pitchFamily="34" charset="0"/>
              <a:buChar char="•"/>
            </a:pPr>
            <a:endParaRPr lang="en-NZ" sz="1600" dirty="0"/>
          </a:p>
          <a:p>
            <a:pPr>
              <a:buFont typeface="Arial" panose="020B0604020202020204" pitchFamily="34" charset="0"/>
              <a:buChar char="•"/>
            </a:pPr>
            <a:r>
              <a:rPr lang="en-NZ" sz="1600" dirty="0"/>
              <a:t>To the extent net assets are not disposed of or transferred for charitable purposes within 1 year of deregistration, the deregistered charity will be subject to income tax on the value of those net assets   </a:t>
            </a:r>
          </a:p>
          <a:p>
            <a:pPr>
              <a:buFont typeface="Arial" panose="020B0604020202020204" pitchFamily="34" charset="0"/>
              <a:buChar char="•"/>
            </a:pPr>
            <a:endParaRPr lang="en-NZ" sz="1600" dirty="0"/>
          </a:p>
          <a:p>
            <a:pPr marL="0" indent="0">
              <a:buNone/>
            </a:pPr>
            <a:r>
              <a:rPr lang="en-NZ" sz="1400" b="1" i="1" dirty="0"/>
              <a:t>Statistics Snapshot</a:t>
            </a:r>
          </a:p>
          <a:p>
            <a:pPr>
              <a:buFont typeface="Arial" panose="020B0604020202020204" pitchFamily="34" charset="0"/>
              <a:buChar char="•"/>
            </a:pPr>
            <a:r>
              <a:rPr lang="en-NZ" sz="1400" dirty="0"/>
              <a:t>1,146 charities deregistered in the year ended 30 June 2017*  </a:t>
            </a:r>
          </a:p>
          <a:p>
            <a:pPr>
              <a:buFont typeface="Arial" panose="020B0604020202020204" pitchFamily="34" charset="0"/>
              <a:buChar char="•"/>
            </a:pPr>
            <a:r>
              <a:rPr lang="en-NZ" sz="1400" dirty="0"/>
              <a:t>520 (45%) </a:t>
            </a:r>
            <a:r>
              <a:rPr lang="en-NZ" sz="1400" dirty="0" err="1"/>
              <a:t>deregistrations</a:t>
            </a:r>
            <a:r>
              <a:rPr lang="en-NZ" sz="1400" dirty="0"/>
              <a:t> were voluntary and 625 (55%) were due to failure to file returns  </a:t>
            </a:r>
          </a:p>
          <a:p>
            <a:pPr>
              <a:buFont typeface="Arial" panose="020B0604020202020204" pitchFamily="34" charset="0"/>
              <a:buChar char="•"/>
            </a:pPr>
            <a:r>
              <a:rPr lang="en-NZ" sz="1400" dirty="0"/>
              <a:t>About 240 of the voluntarily deregistered charities told DIA they had net assets of $42m at the time of deregistration</a:t>
            </a:r>
          </a:p>
          <a:p>
            <a:pPr marL="0" indent="0">
              <a:buNone/>
            </a:pPr>
            <a:r>
              <a:rPr lang="en-NZ" sz="900" dirty="0"/>
              <a:t>*Source: “Our year in numbers” DIA Charities Services, 02/11/2017</a:t>
            </a:r>
          </a:p>
          <a:p>
            <a:pPr marL="0" indent="0">
              <a:buNone/>
            </a:pPr>
            <a:endParaRPr lang="en-US" sz="1400" b="1" dirty="0"/>
          </a:p>
        </p:txBody>
      </p:sp>
      <p:pic>
        <p:nvPicPr>
          <p:cNvPr id="3074" name="Picture 2" descr="Image result for ins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36015" y="2203574"/>
            <a:ext cx="3301832"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7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932792" y="4555671"/>
            <a:ext cx="6830265" cy="1387929"/>
          </a:xfrm>
          <a:prstGeom prst="rect">
            <a:avLst/>
          </a:prstGeom>
          <a:solidFill>
            <a:schemeClr val="accent2">
              <a:lumMod val="40000"/>
              <a:lumOff val="60000"/>
            </a:schemeClr>
          </a:solidFill>
          <a:ln>
            <a:noFill/>
          </a:ln>
          <a:effectLs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a:lstStyle>
          <a:p>
            <a:pPr marL="0" indent="0">
              <a:buNone/>
            </a:pPr>
            <a:endParaRPr lang="en-US" sz="1400" b="1" kern="0" dirty="0">
              <a:solidFill>
                <a:srgbClr val="000000"/>
              </a:solidFill>
            </a:endParaRPr>
          </a:p>
        </p:txBody>
      </p:sp>
      <p:sp>
        <p:nvSpPr>
          <p:cNvPr id="30722" name="Rectangle 2"/>
          <p:cNvSpPr>
            <a:spLocks noGrp="1" noChangeArrowheads="1"/>
          </p:cNvSpPr>
          <p:nvPr>
            <p:ph type="title"/>
          </p:nvPr>
        </p:nvSpPr>
        <p:spPr/>
        <p:txBody>
          <a:bodyPr/>
          <a:lstStyle/>
          <a:p>
            <a:r>
              <a:rPr lang="en-NZ" sz="3200" b="1" dirty="0"/>
              <a:t>CROSS BORDER CHALLENGES</a:t>
            </a:r>
            <a:endParaRPr lang="en-US" sz="3200" dirty="0"/>
          </a:p>
        </p:txBody>
      </p:sp>
      <p:sp>
        <p:nvSpPr>
          <p:cNvPr id="30723" name="Rectangle 3"/>
          <p:cNvSpPr>
            <a:spLocks noGrp="1" noChangeArrowheads="1"/>
          </p:cNvSpPr>
          <p:nvPr>
            <p:ph type="body" idx="1"/>
          </p:nvPr>
        </p:nvSpPr>
        <p:spPr>
          <a:xfrm>
            <a:off x="1922034" y="1456564"/>
            <a:ext cx="6841022" cy="2620585"/>
          </a:xfrm>
        </p:spPr>
        <p:txBody>
          <a:bodyPr/>
          <a:lstStyle/>
          <a:p>
            <a:pPr>
              <a:buFont typeface="Arial" panose="020B0604020202020204" pitchFamily="34" charset="0"/>
              <a:buChar char="•"/>
            </a:pPr>
            <a:r>
              <a:rPr lang="en-NZ" sz="1600" dirty="0"/>
              <a:t>Since 1940 charities have had to distinguish business income from non-business income (</a:t>
            </a:r>
            <a:r>
              <a:rPr lang="en-NZ" sz="1600" dirty="0" err="1"/>
              <a:t>ss.CW</a:t>
            </a:r>
            <a:r>
              <a:rPr lang="en-NZ" sz="1600" dirty="0"/>
              <a:t> 41/42).  Business income is taxable to the extent the charity has purposes outside NZ</a:t>
            </a:r>
          </a:p>
          <a:p>
            <a:pPr>
              <a:buFont typeface="Arial" panose="020B0604020202020204" pitchFamily="34" charset="0"/>
              <a:buChar char="•"/>
            </a:pPr>
            <a:endParaRPr lang="en-NZ" sz="1600" dirty="0"/>
          </a:p>
          <a:p>
            <a:pPr>
              <a:buFont typeface="Arial" panose="020B0604020202020204" pitchFamily="34" charset="0"/>
              <a:buChar char="•"/>
            </a:pPr>
            <a:r>
              <a:rPr lang="en-NZ" sz="1600" dirty="0" err="1"/>
              <a:t>Donee</a:t>
            </a:r>
            <a:r>
              <a:rPr lang="en-NZ" sz="1600" dirty="0"/>
              <a:t> organisations must apply their funds </a:t>
            </a:r>
            <a:r>
              <a:rPr lang="en-NZ" sz="1600" i="1" dirty="0"/>
              <a:t>wholly or mainly </a:t>
            </a:r>
            <a:r>
              <a:rPr lang="en-NZ" sz="1600" dirty="0"/>
              <a:t>to charitable, benevolent, philanthropic or cultural purposes within New Zealand, or be listed on Schedule 32</a:t>
            </a:r>
          </a:p>
          <a:p>
            <a:pPr marL="361950" indent="-361950">
              <a:buNone/>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marL="0" indent="0">
              <a:buNone/>
            </a:pPr>
            <a:r>
              <a:rPr lang="en-NZ" sz="1400" b="1" i="1" dirty="0"/>
              <a:t>Statistics Snapshot</a:t>
            </a:r>
          </a:p>
          <a:p>
            <a:pPr>
              <a:buFont typeface="Arial" panose="020B0604020202020204" pitchFamily="34" charset="0"/>
              <a:buChar char="•"/>
            </a:pPr>
            <a:r>
              <a:rPr lang="en-NZ" sz="1400" dirty="0"/>
              <a:t>3,764 charities reported having overseas activities to DIA (about 14%)*</a:t>
            </a:r>
          </a:p>
          <a:p>
            <a:pPr>
              <a:buFont typeface="Arial" panose="020B0604020202020204" pitchFamily="34" charset="0"/>
              <a:buChar char="•"/>
            </a:pPr>
            <a:r>
              <a:rPr lang="en-NZ" sz="1400" dirty="0"/>
              <a:t>There are currently 138 ‘overseas </a:t>
            </a:r>
            <a:r>
              <a:rPr lang="en-NZ" sz="1400" dirty="0" err="1"/>
              <a:t>donee</a:t>
            </a:r>
            <a:r>
              <a:rPr lang="en-NZ" sz="1400" dirty="0"/>
              <a:t> organisations’ approved under schedule 32 of the Income Tax Act</a:t>
            </a:r>
          </a:p>
          <a:p>
            <a:pPr marL="0" indent="0">
              <a:buNone/>
            </a:pPr>
            <a:r>
              <a:rPr lang="en-NZ" sz="900" dirty="0">
                <a:solidFill>
                  <a:srgbClr val="000000"/>
                </a:solidFill>
              </a:rPr>
              <a:t>*Source: “Our year in numbers” DIA Charities Services, 02/11/2017</a:t>
            </a:r>
          </a:p>
          <a:p>
            <a:pPr>
              <a:buFont typeface="Arial" panose="020B0604020202020204" pitchFamily="34" charset="0"/>
              <a:buChar char="•"/>
            </a:pPr>
            <a:endParaRPr lang="en-NZ" sz="1400" dirty="0"/>
          </a:p>
          <a:p>
            <a:pPr>
              <a:buFont typeface="Arial" panose="020B0604020202020204" pitchFamily="34" charset="0"/>
              <a:buChar char="•"/>
            </a:pPr>
            <a:endParaRPr lang="en-NZ" sz="1400" b="1" i="1"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endParaRPr lang="en-NZ" sz="1600" dirty="0"/>
          </a:p>
          <a:p>
            <a:pPr>
              <a:buFont typeface="Arial" panose="020B0604020202020204" pitchFamily="34" charset="0"/>
              <a:buChar char="•"/>
            </a:pPr>
            <a:r>
              <a:rPr lang="en-NZ" sz="1400" dirty="0"/>
              <a:t>xxx</a:t>
            </a:r>
          </a:p>
          <a:p>
            <a:pPr marL="0" indent="0">
              <a:buNone/>
            </a:pPr>
            <a:endParaRPr lang="en-US" sz="1400" b="1" dirty="0"/>
          </a:p>
        </p:txBody>
      </p:sp>
      <p:pic>
        <p:nvPicPr>
          <p:cNvPr id="3074" name="Picture 2" descr="Image result for ins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36015" y="2203574"/>
            <a:ext cx="3301832"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5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NZ" sz="3200" b="1" dirty="0"/>
              <a:t>DONATION TAX CONCESSIONS</a:t>
            </a:r>
            <a:endParaRPr lang="en-US" sz="3200" dirty="0"/>
          </a:p>
        </p:txBody>
      </p:sp>
      <p:sp>
        <p:nvSpPr>
          <p:cNvPr id="30723" name="Rectangle 3"/>
          <p:cNvSpPr>
            <a:spLocks noGrp="1" noChangeArrowheads="1"/>
          </p:cNvSpPr>
          <p:nvPr>
            <p:ph type="body" idx="1"/>
          </p:nvPr>
        </p:nvSpPr>
        <p:spPr>
          <a:xfrm>
            <a:off x="1922034" y="1316335"/>
            <a:ext cx="6841022" cy="2760814"/>
          </a:xfrm>
        </p:spPr>
        <p:txBody>
          <a:bodyPr/>
          <a:lstStyle/>
          <a:p>
            <a:pPr>
              <a:buFont typeface="Arial" panose="020B0604020202020204" pitchFamily="34" charset="0"/>
              <a:buChar char="•"/>
            </a:pPr>
            <a:r>
              <a:rPr lang="en-NZ" sz="1600" dirty="0"/>
              <a:t>Donation concessions were introduced in 1962.  The concessions apply to monetary gifts of $5 or more made to </a:t>
            </a:r>
            <a:r>
              <a:rPr lang="en-NZ" sz="1600" dirty="0" err="1"/>
              <a:t>donee</a:t>
            </a:r>
            <a:r>
              <a:rPr lang="en-NZ" sz="1600" dirty="0"/>
              <a:t> organisations.  From the 2008/2009 year the maximum claim for donors increased from $630 to 1/3</a:t>
            </a:r>
            <a:r>
              <a:rPr lang="en-NZ" sz="1600" baseline="30000" dirty="0"/>
              <a:t>rd</a:t>
            </a:r>
            <a:r>
              <a:rPr lang="en-NZ" sz="1600" dirty="0"/>
              <a:t> of their taxable income (which, in some cases, is above $1 million)</a:t>
            </a:r>
          </a:p>
          <a:p>
            <a:pPr>
              <a:buFont typeface="Arial" panose="020B0604020202020204" pitchFamily="34" charset="0"/>
              <a:buChar char="•"/>
            </a:pPr>
            <a:endParaRPr lang="en-NZ" sz="1600" dirty="0"/>
          </a:p>
          <a:p>
            <a:pPr>
              <a:buFont typeface="Arial" panose="020B0604020202020204" pitchFamily="34" charset="0"/>
              <a:buChar char="•"/>
            </a:pPr>
            <a:r>
              <a:rPr lang="en-NZ" sz="1600" dirty="0" err="1"/>
              <a:t>Donee</a:t>
            </a:r>
            <a:r>
              <a:rPr lang="en-NZ" sz="1600" dirty="0"/>
              <a:t> organisations  must apply funds for charitable, benevolent, philanthropic or cultural purposes; the funds must be applied </a:t>
            </a:r>
            <a:r>
              <a:rPr lang="en-NZ" sz="1600" i="1" dirty="0"/>
              <a:t>wholly or mainly </a:t>
            </a:r>
            <a:r>
              <a:rPr lang="en-NZ" sz="1600" dirty="0"/>
              <a:t>to these purposes within New Zealand (or the organisation must be on Schedule 32)</a:t>
            </a:r>
          </a:p>
          <a:p>
            <a:pPr>
              <a:buFont typeface="Arial" panose="020B0604020202020204" pitchFamily="34" charset="0"/>
              <a:buChar char="•"/>
            </a:pPr>
            <a:endParaRPr lang="en-NZ" sz="1600" dirty="0"/>
          </a:p>
          <a:p>
            <a:pPr>
              <a:buFont typeface="Arial" panose="020B0604020202020204" pitchFamily="34" charset="0"/>
              <a:buChar char="•"/>
            </a:pPr>
            <a:r>
              <a:rPr lang="en-NZ" sz="1600" dirty="0"/>
              <a:t>Most charities receive </a:t>
            </a:r>
            <a:r>
              <a:rPr lang="en-NZ" sz="1600" dirty="0" err="1"/>
              <a:t>donee</a:t>
            </a:r>
            <a:r>
              <a:rPr lang="en-NZ" sz="1600" dirty="0"/>
              <a:t> status automatically when they register with DIA; state schools and education institutions also receive </a:t>
            </a:r>
            <a:r>
              <a:rPr lang="en-NZ" sz="1600" dirty="0" err="1"/>
              <a:t>donee</a:t>
            </a:r>
            <a:r>
              <a:rPr lang="en-NZ" sz="1600" dirty="0"/>
              <a:t> status automatically</a:t>
            </a:r>
          </a:p>
          <a:p>
            <a:pPr>
              <a:buFont typeface="Arial" panose="020B0604020202020204" pitchFamily="34" charset="0"/>
              <a:buChar char="•"/>
            </a:pPr>
            <a:endParaRPr lang="en-NZ" sz="1600" dirty="0"/>
          </a:p>
          <a:p>
            <a:pPr marL="0" indent="0">
              <a:buNone/>
            </a:pPr>
            <a:endParaRPr lang="en-US" sz="1400" b="1" dirty="0"/>
          </a:p>
        </p:txBody>
      </p:sp>
      <p:pic>
        <p:nvPicPr>
          <p:cNvPr id="3074" name="Picture 2" descr="Image result for ins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36015" y="2203574"/>
            <a:ext cx="3301832" cy="1047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932791" y="5516778"/>
            <a:ext cx="6648225" cy="502092"/>
          </a:xfrm>
          <a:prstGeom prst="rect">
            <a:avLst/>
          </a:prstGeom>
          <a:solidFill>
            <a:schemeClr val="accent2">
              <a:lumMod val="40000"/>
              <a:lumOff val="60000"/>
            </a:schemeClr>
          </a:solidFill>
          <a:ln>
            <a:noFill/>
          </a:ln>
          <a:effectLs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Wingdings" pitchFamily="2" charset="2"/>
              <a:buChar char="Ø"/>
              <a:defRPr sz="2300">
                <a:solidFill>
                  <a:schemeClr val="tx1"/>
                </a:solidFill>
                <a:latin typeface="+mn-lt"/>
                <a:ea typeface="+mn-ea"/>
                <a:cs typeface="+mn-cs"/>
              </a:defRPr>
            </a:lvl1pPr>
            <a:lvl2pPr marL="742950" indent="-285750" algn="l" rtl="0" eaLnBrk="1" fontAlgn="base" hangingPunct="1">
              <a:spcBef>
                <a:spcPct val="0"/>
              </a:spcBef>
              <a:spcAft>
                <a:spcPct val="0"/>
              </a:spcAft>
              <a:buSzPct val="100000"/>
              <a:buChar char="–"/>
              <a:defRPr sz="1900">
                <a:solidFill>
                  <a:schemeClr val="tx1"/>
                </a:solidFill>
                <a:latin typeface="+mn-lt"/>
              </a:defRPr>
            </a:lvl2pPr>
            <a:lvl3pPr marL="1143000" indent="-228600" algn="l" rtl="0" eaLnBrk="1" fontAlgn="base" hangingPunct="1">
              <a:spcBef>
                <a:spcPct val="20000"/>
              </a:spcBef>
              <a:spcAft>
                <a:spcPct val="0"/>
              </a:spcAft>
              <a:buSzPct val="100000"/>
              <a:buChar char="•"/>
              <a:defRPr sz="1900">
                <a:solidFill>
                  <a:schemeClr val="tx1"/>
                </a:solidFill>
                <a:latin typeface="+mn-lt"/>
              </a:defRPr>
            </a:lvl3pPr>
            <a:lvl4pPr marL="1600200" indent="-228600" algn="l" rtl="0" eaLnBrk="1" fontAlgn="base" hangingPunct="1">
              <a:spcBef>
                <a:spcPct val="20000"/>
              </a:spcBef>
              <a:spcAft>
                <a:spcPct val="0"/>
              </a:spcAft>
              <a:buSzPct val="100000"/>
              <a:buChar char="–"/>
              <a:defRPr sz="1900">
                <a:solidFill>
                  <a:schemeClr val="tx1"/>
                </a:solidFill>
                <a:latin typeface="+mn-lt"/>
              </a:defRPr>
            </a:lvl4pPr>
            <a:lvl5pPr marL="2057400" indent="-228600" algn="l" rtl="0" eaLnBrk="1" fontAlgn="base" hangingPunct="1">
              <a:spcBef>
                <a:spcPct val="20000"/>
              </a:spcBef>
              <a:spcAft>
                <a:spcPct val="0"/>
              </a:spcAft>
              <a:buSzPct val="100000"/>
              <a:buChar char="»"/>
              <a:defRPr sz="1900">
                <a:solidFill>
                  <a:schemeClr val="tx1"/>
                </a:solidFill>
                <a:latin typeface="+mn-lt"/>
              </a:defRPr>
            </a:lvl5pPr>
            <a:lvl6pPr marL="2514600" indent="-228600" algn="l" rtl="0" eaLnBrk="1" fontAlgn="base" hangingPunct="1">
              <a:spcBef>
                <a:spcPct val="20000"/>
              </a:spcBef>
              <a:spcAft>
                <a:spcPct val="0"/>
              </a:spcAft>
              <a:buSzPct val="100000"/>
              <a:buChar char="»"/>
              <a:defRPr sz="1900">
                <a:solidFill>
                  <a:schemeClr val="tx1"/>
                </a:solidFill>
                <a:latin typeface="+mn-lt"/>
              </a:defRPr>
            </a:lvl6pPr>
            <a:lvl7pPr marL="2971800" indent="-228600" algn="l" rtl="0" eaLnBrk="1" fontAlgn="base" hangingPunct="1">
              <a:spcBef>
                <a:spcPct val="20000"/>
              </a:spcBef>
              <a:spcAft>
                <a:spcPct val="0"/>
              </a:spcAft>
              <a:buSzPct val="100000"/>
              <a:buChar char="»"/>
              <a:defRPr sz="1900">
                <a:solidFill>
                  <a:schemeClr val="tx1"/>
                </a:solidFill>
                <a:latin typeface="+mn-lt"/>
              </a:defRPr>
            </a:lvl7pPr>
            <a:lvl8pPr marL="3429000" indent="-228600" algn="l" rtl="0" eaLnBrk="1" fontAlgn="base" hangingPunct="1">
              <a:spcBef>
                <a:spcPct val="20000"/>
              </a:spcBef>
              <a:spcAft>
                <a:spcPct val="0"/>
              </a:spcAft>
              <a:buSzPct val="100000"/>
              <a:buChar char="»"/>
              <a:defRPr sz="1900">
                <a:solidFill>
                  <a:schemeClr val="tx1"/>
                </a:solidFill>
                <a:latin typeface="+mn-lt"/>
              </a:defRPr>
            </a:lvl8pPr>
            <a:lvl9pPr marL="3886200" indent="-228600" algn="l" rtl="0" eaLnBrk="1" fontAlgn="base" hangingPunct="1">
              <a:spcBef>
                <a:spcPct val="20000"/>
              </a:spcBef>
              <a:spcAft>
                <a:spcPct val="0"/>
              </a:spcAft>
              <a:buSzPct val="100000"/>
              <a:buChar char="»"/>
              <a:defRPr sz="1900">
                <a:solidFill>
                  <a:schemeClr val="tx1"/>
                </a:solidFill>
                <a:latin typeface="+mn-lt"/>
              </a:defRPr>
            </a:lvl9pPr>
          </a:lstStyle>
          <a:p>
            <a:pPr marL="0" indent="0">
              <a:buNone/>
            </a:pPr>
            <a:r>
              <a:rPr lang="en-US" sz="1400" b="1" i="1" kern="0" dirty="0">
                <a:solidFill>
                  <a:srgbClr val="000000"/>
                </a:solidFill>
              </a:rPr>
              <a:t>Statistics Snapshot</a:t>
            </a:r>
          </a:p>
          <a:p>
            <a:pPr>
              <a:buFont typeface="Arial" panose="020B0604020202020204" pitchFamily="34" charset="0"/>
              <a:buChar char="•"/>
            </a:pPr>
            <a:r>
              <a:rPr lang="en-US" sz="1400" kern="0" dirty="0">
                <a:solidFill>
                  <a:srgbClr val="000000"/>
                </a:solidFill>
              </a:rPr>
              <a:t>22,500 registered charities have </a:t>
            </a:r>
            <a:r>
              <a:rPr lang="en-US" sz="1400" kern="0" dirty="0" err="1">
                <a:solidFill>
                  <a:srgbClr val="000000"/>
                </a:solidFill>
              </a:rPr>
              <a:t>donee</a:t>
            </a:r>
            <a:r>
              <a:rPr lang="en-US" sz="1400" kern="0" dirty="0">
                <a:solidFill>
                  <a:srgbClr val="000000"/>
                </a:solidFill>
              </a:rPr>
              <a:t> status (about 80%)</a:t>
            </a:r>
          </a:p>
          <a:p>
            <a:pPr marL="0" indent="0">
              <a:buNone/>
            </a:pPr>
            <a:endParaRPr lang="en-US" sz="1400" b="1" kern="0" dirty="0">
              <a:solidFill>
                <a:srgbClr val="000000"/>
              </a:solidFill>
            </a:endParaRPr>
          </a:p>
        </p:txBody>
      </p:sp>
    </p:spTree>
    <p:extLst>
      <p:ext uri="{BB962C8B-B14F-4D97-AF65-F5344CB8AC3E}">
        <p14:creationId xmlns:p14="http://schemas.microsoft.com/office/powerpoint/2010/main" val="8916535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fault theme" id="{5A6E7C86-A245-4DCF-B7FA-3D304F2E5592}" vid="{687BCA11-9AC4-46C4-AC52-71CA1321DBEE}"/>
    </a:ext>
  </a:extLst>
</a:theme>
</file>

<file path=ppt/theme/theme10.xml><?xml version="1.0" encoding="utf-8"?>
<a:theme xmlns:a="http://schemas.openxmlformats.org/drawingml/2006/main" name="5_Presentation - Teal - without I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D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 Teal - without I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D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esentation - Teal - without I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D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resentation - Teal - without I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D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Presentation - Teal - without I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D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Presentation - Teal - without I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D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222</TotalTime>
  <Words>1509</Words>
  <Application>Microsoft Office PowerPoint</Application>
  <PresentationFormat>Widescreen</PresentationFormat>
  <Paragraphs>143</Paragraphs>
  <Slides>14</Slides>
  <Notes>9</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14</vt:i4>
      </vt:variant>
    </vt:vector>
  </HeadingPairs>
  <TitlesOfParts>
    <vt:vector size="31" baseType="lpstr">
      <vt:lpstr>Arial</vt:lpstr>
      <vt:lpstr>Calibri</vt:lpstr>
      <vt:lpstr>Open Sans</vt:lpstr>
      <vt:lpstr>Times New Roman</vt:lpstr>
      <vt:lpstr>Verdana</vt:lpstr>
      <vt:lpstr>Wingdings</vt:lpstr>
      <vt:lpstr>Default theme</vt:lpstr>
      <vt:lpstr>Presentation - Teal - without IR</vt:lpstr>
      <vt:lpstr>Office Theme</vt:lpstr>
      <vt:lpstr>1_Office Theme</vt:lpstr>
      <vt:lpstr>2_Office Theme</vt:lpstr>
      <vt:lpstr>1_Presentation - Teal - without IR</vt:lpstr>
      <vt:lpstr>2_Presentation - Teal - without IR</vt:lpstr>
      <vt:lpstr>3_Presentation - Teal - without IR</vt:lpstr>
      <vt:lpstr>4_Presentation - Teal - without IR</vt:lpstr>
      <vt:lpstr>5_Presentation - Teal - without IR</vt:lpstr>
      <vt:lpstr>think-cell Slide</vt:lpstr>
      <vt:lpstr>PERSPECTIVES ON CHARITIES LAW, ACCOUNTING AND REGULATION IN NEW ZEALAND CONFERENCE</vt:lpstr>
      <vt:lpstr>PowerPoint Presentation</vt:lpstr>
      <vt:lpstr>PowerPoint Presentation</vt:lpstr>
      <vt:lpstr>PowerPoint Presentation</vt:lpstr>
      <vt:lpstr>TAX ISSUES AND CHARITIES  Entering and exiting the registered charitable sector Cross border challenges Donation tax concessions</vt:lpstr>
      <vt:lpstr>ENTERING THE SECTOR</vt:lpstr>
      <vt:lpstr>EXITING THE SECTOR</vt:lpstr>
      <vt:lpstr>CROSS BORDER CHALLENGES</vt:lpstr>
      <vt:lpstr>DONATION TAX CONCESSIONS</vt:lpstr>
      <vt:lpstr>DONEE STATUS</vt:lpstr>
      <vt:lpstr>Charities and Tax – some thorny issues</vt:lpstr>
      <vt:lpstr>Charities and Tax</vt:lpstr>
      <vt:lpstr>Tax Concessions for Donations</vt:lpstr>
      <vt:lpstr>Charities and Tax</vt:lpstr>
    </vt:vector>
  </TitlesOfParts>
  <Company>Deloitte Touche Tohmatsu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Charities and Tax</dc:title>
  <dc:creator>Babbage, Andrew (NZ - Wellington)</dc:creator>
  <cp:lastModifiedBy>Sara OHara</cp:lastModifiedBy>
  <cp:revision>29</cp:revision>
  <dcterms:created xsi:type="dcterms:W3CDTF">2018-04-19T11:21:18Z</dcterms:created>
  <dcterms:modified xsi:type="dcterms:W3CDTF">2018-05-02T00:32:45Z</dcterms:modified>
</cp:coreProperties>
</file>